
<file path=[Content_Types].xml><?xml version="1.0" encoding="utf-8"?>
<Types xmlns="http://schemas.openxmlformats.org/package/2006/content-types">
  <Default Extension="xml" ContentType="application/xml"/>
  <Default Extension="jpeg" ContentType="image/jpeg"/>
  <Default Extension="jpg" ContentType="image/jpeg"/>
  <Default Extension="tiff" ContentType="image/tiff"/>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2" r:id="rId1"/>
  </p:sldMasterIdLst>
  <p:sldIdLst>
    <p:sldId id="257" r:id="rId2"/>
    <p:sldId id="356" r:id="rId3"/>
    <p:sldId id="333" r:id="rId4"/>
    <p:sldId id="334" r:id="rId5"/>
    <p:sldId id="339" r:id="rId6"/>
    <p:sldId id="384" r:id="rId7"/>
    <p:sldId id="268" r:id="rId8"/>
    <p:sldId id="362" r:id="rId9"/>
    <p:sldId id="264" r:id="rId10"/>
    <p:sldId id="363" r:id="rId11"/>
    <p:sldId id="267" r:id="rId12"/>
    <p:sldId id="357" r:id="rId13"/>
    <p:sldId id="369" r:id="rId14"/>
    <p:sldId id="305" r:id="rId15"/>
    <p:sldId id="370" r:id="rId16"/>
    <p:sldId id="307" r:id="rId17"/>
    <p:sldId id="309" r:id="rId18"/>
    <p:sldId id="389" r:id="rId19"/>
    <p:sldId id="371" r:id="rId20"/>
    <p:sldId id="300" r:id="rId21"/>
    <p:sldId id="301" r:id="rId22"/>
    <p:sldId id="302" r:id="rId23"/>
    <p:sldId id="299" r:id="rId24"/>
    <p:sldId id="303" r:id="rId25"/>
    <p:sldId id="372" r:id="rId26"/>
    <p:sldId id="368" r:id="rId27"/>
    <p:sldId id="373" r:id="rId28"/>
    <p:sldId id="278" r:id="rId29"/>
    <p:sldId id="281" r:id="rId30"/>
    <p:sldId id="280" r:id="rId31"/>
    <p:sldId id="388" r:id="rId32"/>
    <p:sldId id="374" r:id="rId33"/>
    <p:sldId id="310" r:id="rId34"/>
    <p:sldId id="351" r:id="rId35"/>
    <p:sldId id="385" r:id="rId36"/>
    <p:sldId id="375" r:id="rId37"/>
    <p:sldId id="354" r:id="rId38"/>
    <p:sldId id="352" r:id="rId39"/>
    <p:sldId id="361" r:id="rId40"/>
    <p:sldId id="358" r:id="rId41"/>
    <p:sldId id="353" r:id="rId42"/>
    <p:sldId id="386" r:id="rId43"/>
    <p:sldId id="376" r:id="rId44"/>
    <p:sldId id="294" r:id="rId45"/>
    <p:sldId id="297" r:id="rId46"/>
    <p:sldId id="298" r:id="rId47"/>
    <p:sldId id="380" r:id="rId48"/>
    <p:sldId id="313" r:id="rId49"/>
    <p:sldId id="314" r:id="rId50"/>
    <p:sldId id="315" r:id="rId51"/>
    <p:sldId id="377" r:id="rId52"/>
    <p:sldId id="378" r:id="rId53"/>
    <p:sldId id="379" r:id="rId54"/>
    <p:sldId id="390" r:id="rId55"/>
    <p:sldId id="383" r:id="rId56"/>
    <p:sldId id="271" r:id="rId57"/>
    <p:sldId id="273" r:id="rId58"/>
    <p:sldId id="274" r:id="rId59"/>
    <p:sldId id="275" r:id="rId60"/>
    <p:sldId id="276" r:id="rId61"/>
    <p:sldId id="391" r:id="rId62"/>
    <p:sldId id="258" r:id="rId63"/>
    <p:sldId id="382" r:id="rId6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A9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173" autoAdjust="0"/>
    <p:restoredTop sz="94717" autoAdjust="0"/>
  </p:normalViewPr>
  <p:slideViewPr>
    <p:cSldViewPr snapToGrid="0" snapToObjects="1">
      <p:cViewPr varScale="1">
        <p:scale>
          <a:sx n="88" d="100"/>
          <a:sy n="88" d="100"/>
        </p:scale>
        <p:origin x="-1056" y="-11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printerSettings" Target="printerSettings/printerSettings1.bin"/><Relationship Id="rId66" Type="http://schemas.openxmlformats.org/officeDocument/2006/relationships/presProps" Target="presProps.xml"/><Relationship Id="rId67" Type="http://schemas.openxmlformats.org/officeDocument/2006/relationships/viewProps" Target="viewProps.xml"/><Relationship Id="rId68" Type="http://schemas.openxmlformats.org/officeDocument/2006/relationships/theme" Target="theme/theme1.xml"/><Relationship Id="rId69" Type="http://schemas.openxmlformats.org/officeDocument/2006/relationships/tableStyles" Target="tableStyle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p>
            <a:fld id="{3EB8D72E-AE0F-4942-B26F-21794D69C6FE}" type="datetimeFigureOut">
              <a:rPr lang="en-US" smtClean="0"/>
              <a:t>03/07/2013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dirty="0"/>
          </a:p>
        </p:txBody>
      </p:sp>
    </p:spTree>
    <p:extLst>
      <p:ext uri="{BB962C8B-B14F-4D97-AF65-F5344CB8AC3E}">
        <p14:creationId xmlns:p14="http://schemas.microsoft.com/office/powerpoint/2010/main" val="1662654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3EB8D72E-AE0F-4942-B26F-21794D69C6FE}" type="datetimeFigureOut">
              <a:rPr lang="en-US" smtClean="0"/>
              <a:t>03/07/2013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BB5B2AC-54A0-6B49-B979-2FAA139D1822}" type="slidenum">
              <a:rPr lang="en-US" smtClean="0"/>
              <a:t>‹#›</a:t>
            </a:fld>
            <a:endParaRPr lang="en-US" dirty="0"/>
          </a:p>
        </p:txBody>
      </p:sp>
    </p:spTree>
    <p:extLst>
      <p:ext uri="{BB962C8B-B14F-4D97-AF65-F5344CB8AC3E}">
        <p14:creationId xmlns:p14="http://schemas.microsoft.com/office/powerpoint/2010/main" val="20523599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3EB8D72E-AE0F-4942-B26F-21794D69C6FE}" type="datetimeFigureOut">
              <a:rPr lang="en-US" smtClean="0"/>
              <a:t>03/07/2013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BB5B2AC-54A0-6B49-B979-2FAA139D1822}" type="slidenum">
              <a:rPr lang="en-US" smtClean="0"/>
              <a:t>‹#›</a:t>
            </a:fld>
            <a:endParaRPr lang="en-US" dirty="0"/>
          </a:p>
        </p:txBody>
      </p:sp>
    </p:spTree>
    <p:extLst>
      <p:ext uri="{BB962C8B-B14F-4D97-AF65-F5344CB8AC3E}">
        <p14:creationId xmlns:p14="http://schemas.microsoft.com/office/powerpoint/2010/main" val="2901789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3EB8D72E-AE0F-4942-B26F-21794D69C6FE}" type="datetimeFigureOut">
              <a:rPr lang="en-US" smtClean="0"/>
              <a:t>03/07/2013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BB5B2AC-54A0-6B49-B979-2FAA139D1822}" type="slidenum">
              <a:rPr lang="en-US" smtClean="0"/>
              <a:t>‹#›</a:t>
            </a:fld>
            <a:endParaRPr lang="en-US" dirty="0"/>
          </a:p>
        </p:txBody>
      </p:sp>
    </p:spTree>
    <p:extLst>
      <p:ext uri="{BB962C8B-B14F-4D97-AF65-F5344CB8AC3E}">
        <p14:creationId xmlns:p14="http://schemas.microsoft.com/office/powerpoint/2010/main" val="15521696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p>
            <a:fld id="{3EB8D72E-AE0F-4942-B26F-21794D69C6FE}" type="datetimeFigureOut">
              <a:rPr lang="en-US" smtClean="0"/>
              <a:t>03/07/2013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BB5B2AC-54A0-6B49-B979-2FAA139D1822}" type="slidenum">
              <a:rPr lang="en-US" smtClean="0"/>
              <a:t>‹#›</a:t>
            </a:fld>
            <a:endParaRPr lang="en-US" dirty="0"/>
          </a:p>
        </p:txBody>
      </p:sp>
    </p:spTree>
    <p:extLst>
      <p:ext uri="{BB962C8B-B14F-4D97-AF65-F5344CB8AC3E}">
        <p14:creationId xmlns:p14="http://schemas.microsoft.com/office/powerpoint/2010/main" val="32490946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p:txBody>
          <a:bodyPr/>
          <a:lstStyle/>
          <a:p>
            <a:fld id="{3EB8D72E-AE0F-4942-B26F-21794D69C6FE}" type="datetimeFigureOut">
              <a:rPr lang="en-US" smtClean="0"/>
              <a:t>03/07/2013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BB5B2AC-54A0-6B49-B979-2FAA139D1822}" type="slidenum">
              <a:rPr lang="en-US" smtClean="0"/>
              <a:t>‹#›</a:t>
            </a:fld>
            <a:endParaRPr lang="en-US" dirty="0"/>
          </a:p>
        </p:txBody>
      </p:sp>
    </p:spTree>
    <p:extLst>
      <p:ext uri="{BB962C8B-B14F-4D97-AF65-F5344CB8AC3E}">
        <p14:creationId xmlns:p14="http://schemas.microsoft.com/office/powerpoint/2010/main" val="4230801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6"/>
          <p:cNvSpPr>
            <a:spLocks noGrp="1"/>
          </p:cNvSpPr>
          <p:nvPr>
            <p:ph type="dt" sz="half" idx="10"/>
          </p:nvPr>
        </p:nvSpPr>
        <p:spPr/>
        <p:txBody>
          <a:bodyPr/>
          <a:lstStyle/>
          <a:p>
            <a:fld id="{3EB8D72E-AE0F-4942-B26F-21794D69C6FE}" type="datetimeFigureOut">
              <a:rPr lang="en-US" smtClean="0"/>
              <a:t>03/07/2013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EBB5B2AC-54A0-6B49-B979-2FAA139D1822}" type="slidenum">
              <a:rPr lang="en-US" smtClean="0"/>
              <a:t>‹#›</a:t>
            </a:fld>
            <a:endParaRPr lang="en-US" dirty="0"/>
          </a:p>
        </p:txBody>
      </p:sp>
    </p:spTree>
    <p:extLst>
      <p:ext uri="{BB962C8B-B14F-4D97-AF65-F5344CB8AC3E}">
        <p14:creationId xmlns:p14="http://schemas.microsoft.com/office/powerpoint/2010/main" val="14821183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3EB8D72E-AE0F-4942-B26F-21794D69C6FE}" type="datetimeFigureOut">
              <a:rPr lang="en-US" smtClean="0"/>
              <a:t>03/07/2013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EBB5B2AC-54A0-6B49-B979-2FAA139D1822}" type="slidenum">
              <a:rPr lang="en-US" smtClean="0"/>
              <a:t>‹#›</a:t>
            </a:fld>
            <a:endParaRPr lang="en-US" dirty="0"/>
          </a:p>
        </p:txBody>
      </p:sp>
    </p:spTree>
    <p:extLst>
      <p:ext uri="{BB962C8B-B14F-4D97-AF65-F5344CB8AC3E}">
        <p14:creationId xmlns:p14="http://schemas.microsoft.com/office/powerpoint/2010/main" val="4299507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B8D72E-AE0F-4942-B26F-21794D69C6FE}" type="datetimeFigureOut">
              <a:rPr lang="en-US" smtClean="0"/>
              <a:t>03/07/2013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EBB5B2AC-54A0-6B49-B979-2FAA139D1822}" type="slidenum">
              <a:rPr lang="en-US" smtClean="0"/>
              <a:t>‹#›</a:t>
            </a:fld>
            <a:endParaRPr lang="en-US" dirty="0"/>
          </a:p>
        </p:txBody>
      </p:sp>
    </p:spTree>
    <p:extLst>
      <p:ext uri="{BB962C8B-B14F-4D97-AF65-F5344CB8AC3E}">
        <p14:creationId xmlns:p14="http://schemas.microsoft.com/office/powerpoint/2010/main" val="18131019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3EB8D72E-AE0F-4942-B26F-21794D69C6FE}" type="datetimeFigureOut">
              <a:rPr lang="en-US" smtClean="0"/>
              <a:t>03/07/2013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BB5B2AC-54A0-6B49-B979-2FAA139D1822}" type="slidenum">
              <a:rPr lang="en-US" smtClean="0"/>
              <a:t>‹#›</a:t>
            </a:fld>
            <a:endParaRPr lang="en-US" dirty="0"/>
          </a:p>
        </p:txBody>
      </p:sp>
    </p:spTree>
    <p:extLst>
      <p:ext uri="{BB962C8B-B14F-4D97-AF65-F5344CB8AC3E}">
        <p14:creationId xmlns:p14="http://schemas.microsoft.com/office/powerpoint/2010/main" val="13969393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3EB8D72E-AE0F-4942-B26F-21794D69C6FE}" type="datetimeFigureOut">
              <a:rPr lang="en-US" smtClean="0"/>
              <a:t>03/07/2013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BB5B2AC-54A0-6B49-B979-2FAA139D1822}" type="slidenum">
              <a:rPr lang="en-US" smtClean="0"/>
              <a:t>‹#›</a:t>
            </a:fld>
            <a:endParaRPr lang="en-US" dirty="0"/>
          </a:p>
        </p:txBody>
      </p:sp>
    </p:spTree>
    <p:extLst>
      <p:ext uri="{BB962C8B-B14F-4D97-AF65-F5344CB8AC3E}">
        <p14:creationId xmlns:p14="http://schemas.microsoft.com/office/powerpoint/2010/main" val="137967178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GB"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EB8D72E-AE0F-4942-B26F-21794D69C6FE}" type="datetimeFigureOut">
              <a:rPr lang="en-US" smtClean="0"/>
              <a:t>03/07/2013</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B5B2AC-54A0-6B49-B979-2FAA139D1822}" type="slidenum">
              <a:rPr lang="en-US" smtClean="0"/>
              <a:t>‹#›</a:t>
            </a:fld>
            <a:endParaRPr lang="en-US" dirty="0"/>
          </a:p>
        </p:txBody>
      </p:sp>
    </p:spTree>
    <p:extLst>
      <p:ext uri="{BB962C8B-B14F-4D97-AF65-F5344CB8AC3E}">
        <p14:creationId xmlns:p14="http://schemas.microsoft.com/office/powerpoint/2010/main" val="314598023"/>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g"/><Relationship Id="rId3" Type="http://schemas.openxmlformats.org/officeDocument/2006/relationships/image" Target="../media/image5.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g"/><Relationship Id="rId3" Type="http://schemas.openxmlformats.org/officeDocument/2006/relationships/image" Target="../media/image7.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file://localhost/Volumes/NO%20NAME/8-Bit-Renegade-Design-v3.jpg"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tif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tif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gi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jp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jp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en.wikipedia.org/wiki/Performance_art" TargetMode="Externa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jp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jp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jpg"/><Relationship Id="rId3" Type="http://schemas.openxmlformats.org/officeDocument/2006/relationships/image" Target="../media/image29.gi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jpg"/><Relationship Id="rId3" Type="http://schemas.openxmlformats.org/officeDocument/2006/relationships/image" Target="../media/image31.jp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jpg"/><Relationship Id="rId3" Type="http://schemas.openxmlformats.org/officeDocument/2006/relationships/image" Target="../media/image33.jp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jp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3637"/>
            <a:ext cx="9144000" cy="1470025"/>
          </a:xfrm>
        </p:spPr>
        <p:txBody>
          <a:bodyPr/>
          <a:lstStyle/>
          <a:p>
            <a:r>
              <a:rPr lang="en-US" dirty="0" smtClean="0"/>
              <a:t>Female Pioneers of Electronic Music: Tristan Burfield</a:t>
            </a:r>
            <a:endParaRPr lang="en-US" dirty="0"/>
          </a:p>
        </p:txBody>
      </p:sp>
      <p:pic>
        <p:nvPicPr>
          <p:cNvPr id="3" name="Picture 2" descr="image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3707" y="1683114"/>
            <a:ext cx="7154229" cy="4506304"/>
          </a:xfrm>
          <a:prstGeom prst="rect">
            <a:avLst/>
          </a:prstGeom>
        </p:spPr>
      </p:pic>
    </p:spTree>
    <p:extLst>
      <p:ext uri="{BB962C8B-B14F-4D97-AF65-F5344CB8AC3E}">
        <p14:creationId xmlns:p14="http://schemas.microsoft.com/office/powerpoint/2010/main" val="88111219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21198"/>
            <a:ext cx="9144000" cy="1143000"/>
          </a:xfrm>
        </p:spPr>
        <p:txBody>
          <a:bodyPr>
            <a:normAutofit fontScale="90000"/>
          </a:bodyPr>
          <a:lstStyle/>
          <a:p>
            <a:r>
              <a:rPr lang="en-US" u="sng" dirty="0" smtClean="0"/>
              <a:t>The gender assumptions of musical theory </a:t>
            </a:r>
            <a:endParaRPr lang="en-US" u="sng" dirty="0"/>
          </a:p>
        </p:txBody>
      </p:sp>
      <p:sp>
        <p:nvSpPr>
          <p:cNvPr id="3" name="Content Placeholder 2"/>
          <p:cNvSpPr>
            <a:spLocks noGrp="1"/>
          </p:cNvSpPr>
          <p:nvPr>
            <p:ph idx="1"/>
          </p:nvPr>
        </p:nvSpPr>
        <p:spPr>
          <a:xfrm>
            <a:off x="457200" y="509054"/>
            <a:ext cx="8229600" cy="4525963"/>
          </a:xfrm>
        </p:spPr>
        <p:txBody>
          <a:bodyPr>
            <a:normAutofit/>
          </a:bodyPr>
          <a:lstStyle/>
          <a:p>
            <a:pPr marL="0" indent="0">
              <a:buNone/>
            </a:pPr>
            <a:endParaRPr lang="en-GB" dirty="0"/>
          </a:p>
          <a:p>
            <a:pPr marL="0" indent="0">
              <a:buNone/>
            </a:pPr>
            <a:r>
              <a:rPr lang="en-US" dirty="0" smtClean="0"/>
              <a:t>“A </a:t>
            </a:r>
            <a:r>
              <a:rPr lang="en-US" dirty="0"/>
              <a:t>cadence or ending is called ‘masculine’ if the final chord of a phrase or section occurs on the strong beat and ‘feminine’ if it is postponed to fall on a weak beat. The masculine ending must be considered the normal one, while the feminine ending is preferred in more romantic </a:t>
            </a:r>
            <a:r>
              <a:rPr lang="en-US" dirty="0" smtClean="0"/>
              <a:t>styles” (McClary</a:t>
            </a:r>
            <a:r>
              <a:rPr lang="en-US" dirty="0"/>
              <a:t>,</a:t>
            </a:r>
            <a:r>
              <a:rPr lang="en-US" dirty="0" smtClean="0"/>
              <a:t> </a:t>
            </a:r>
            <a:r>
              <a:rPr lang="en-US" dirty="0"/>
              <a:t>Feminist </a:t>
            </a:r>
            <a:r>
              <a:rPr lang="en-US" dirty="0" smtClean="0"/>
              <a:t>endings)</a:t>
            </a:r>
            <a:endParaRPr lang="en-GB" dirty="0"/>
          </a:p>
          <a:p>
            <a:pPr marL="0" indent="0">
              <a:buNone/>
            </a:pPr>
            <a:endParaRPr lang="en-GB" dirty="0"/>
          </a:p>
          <a:p>
            <a:endParaRPr lang="en-US" dirty="0"/>
          </a:p>
        </p:txBody>
      </p:sp>
      <p:sp>
        <p:nvSpPr>
          <p:cNvPr id="6" name="TextBox 5"/>
          <p:cNvSpPr txBox="1"/>
          <p:nvPr/>
        </p:nvSpPr>
        <p:spPr>
          <a:xfrm>
            <a:off x="2665202" y="5418319"/>
            <a:ext cx="1599123" cy="646331"/>
          </a:xfrm>
          <a:prstGeom prst="rect">
            <a:avLst/>
          </a:prstGeom>
          <a:noFill/>
        </p:spPr>
        <p:txBody>
          <a:bodyPr wrap="square" rtlCol="0">
            <a:spAutoFit/>
          </a:bodyPr>
          <a:lstStyle/>
          <a:p>
            <a:r>
              <a:rPr lang="en-US" dirty="0" smtClean="0"/>
              <a:t>Perfect Cadence</a:t>
            </a:r>
            <a:endParaRPr lang="en-US" dirty="0"/>
          </a:p>
        </p:txBody>
      </p:sp>
      <p:sp>
        <p:nvSpPr>
          <p:cNvPr id="7" name="TextBox 6"/>
          <p:cNvSpPr txBox="1"/>
          <p:nvPr/>
        </p:nvSpPr>
        <p:spPr>
          <a:xfrm>
            <a:off x="4995896" y="5464485"/>
            <a:ext cx="1107996" cy="646331"/>
          </a:xfrm>
          <a:prstGeom prst="rect">
            <a:avLst/>
          </a:prstGeom>
          <a:noFill/>
        </p:spPr>
        <p:txBody>
          <a:bodyPr wrap="none" rtlCol="0">
            <a:spAutoFit/>
          </a:bodyPr>
          <a:lstStyle/>
          <a:p>
            <a:r>
              <a:rPr lang="en-US" dirty="0" smtClean="0"/>
              <a:t>Imperfect</a:t>
            </a:r>
          </a:p>
          <a:p>
            <a:r>
              <a:rPr lang="en-US" dirty="0" smtClean="0"/>
              <a:t>Cadance</a:t>
            </a:r>
            <a:endParaRPr lang="en-US" dirty="0"/>
          </a:p>
        </p:txBody>
      </p:sp>
    </p:spTree>
    <p:extLst>
      <p:ext uri="{BB962C8B-B14F-4D97-AF65-F5344CB8AC3E}">
        <p14:creationId xmlns:p14="http://schemas.microsoft.com/office/powerpoint/2010/main" val="2699623581"/>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masculine language of Electronic Music.</a:t>
            </a:r>
            <a:endParaRPr lang="en-US" dirty="0"/>
          </a:p>
        </p:txBody>
      </p:sp>
      <p:sp>
        <p:nvSpPr>
          <p:cNvPr id="3" name="Content Placeholder 2"/>
          <p:cNvSpPr>
            <a:spLocks noGrp="1"/>
          </p:cNvSpPr>
          <p:nvPr>
            <p:ph idx="1"/>
          </p:nvPr>
        </p:nvSpPr>
        <p:spPr/>
        <p:txBody>
          <a:bodyPr>
            <a:normAutofit/>
          </a:bodyPr>
          <a:lstStyle/>
          <a:p>
            <a:pPr marL="0" indent="0">
              <a:buNone/>
            </a:pPr>
            <a:r>
              <a:rPr lang="en-US" dirty="0"/>
              <a:t>These associations persist today in the terminology of electronic music: DJs “battle”; a producer “triggers” a sample with a “controller”, “executes” a programming “command”, types “bang” to send a signal, and tries to prevent a “crash”. This very act of making electronic music thus unfolds with reference to high-tech combat, shot through with symbols of violent confrontation and domination.</a:t>
            </a:r>
            <a:endParaRPr lang="en-GB" dirty="0"/>
          </a:p>
          <a:p>
            <a:endParaRPr lang="en-US" dirty="0"/>
          </a:p>
        </p:txBody>
      </p:sp>
    </p:spTree>
    <p:extLst>
      <p:ext uri="{BB962C8B-B14F-4D97-AF65-F5344CB8AC3E}">
        <p14:creationId xmlns:p14="http://schemas.microsoft.com/office/powerpoint/2010/main" val="3864627322"/>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19937"/>
            <a:ext cx="9144000" cy="1143000"/>
          </a:xfrm>
        </p:spPr>
        <p:txBody>
          <a:bodyPr>
            <a:noAutofit/>
          </a:bodyPr>
          <a:lstStyle/>
          <a:p>
            <a:pPr algn="l"/>
            <a:r>
              <a:rPr lang="en-US" sz="3200" dirty="0" smtClean="0"/>
              <a:t>A chronology of Female Pioneers of Electronic Music</a:t>
            </a:r>
            <a:endParaRPr lang="en-US" sz="3200" dirty="0"/>
          </a:p>
        </p:txBody>
      </p:sp>
      <p:sp>
        <p:nvSpPr>
          <p:cNvPr id="3" name="Content Placeholder 2"/>
          <p:cNvSpPr>
            <a:spLocks noGrp="1"/>
          </p:cNvSpPr>
          <p:nvPr>
            <p:ph idx="1"/>
          </p:nvPr>
        </p:nvSpPr>
        <p:spPr>
          <a:xfrm>
            <a:off x="0" y="723063"/>
            <a:ext cx="9144000" cy="6352939"/>
          </a:xfrm>
        </p:spPr>
        <p:txBody>
          <a:bodyPr>
            <a:normAutofit fontScale="92500"/>
          </a:bodyPr>
          <a:lstStyle/>
          <a:p>
            <a:pPr marL="0" indent="0">
              <a:buNone/>
            </a:pPr>
            <a:r>
              <a:rPr lang="en-US" sz="3400" dirty="0" smtClean="0"/>
              <a:t>1925-2003        </a:t>
            </a:r>
            <a:r>
              <a:rPr lang="en-US" sz="3400" b="1" dirty="0" smtClean="0"/>
              <a:t>Daphne Oram </a:t>
            </a:r>
            <a:r>
              <a:rPr lang="en-US" sz="3400" i="1" dirty="0" smtClean="0"/>
              <a:t>(Radiophonics Pioneer)</a:t>
            </a:r>
          </a:p>
          <a:p>
            <a:pPr marL="0" indent="0">
              <a:buNone/>
            </a:pPr>
            <a:r>
              <a:rPr lang="en-US" sz="3400" dirty="0" smtClean="0"/>
              <a:t>1937-2001        </a:t>
            </a:r>
            <a:r>
              <a:rPr lang="en-US" sz="3400" b="1" dirty="0" smtClean="0"/>
              <a:t>Delia Derbyshire </a:t>
            </a:r>
            <a:r>
              <a:rPr lang="en-US" sz="3400" i="1" dirty="0" smtClean="0"/>
              <a:t>(Radiophonics Pioneer)</a:t>
            </a:r>
            <a:r>
              <a:rPr lang="en-US" sz="3400" dirty="0" smtClean="0"/>
              <a:t>1932- Present. </a:t>
            </a:r>
            <a:r>
              <a:rPr lang="en-US" sz="3400" b="1" dirty="0" smtClean="0"/>
              <a:t>Pauline Oliveros </a:t>
            </a:r>
            <a:r>
              <a:rPr lang="en-US" sz="3400" i="1" dirty="0" smtClean="0"/>
              <a:t>(Modern Composer)</a:t>
            </a:r>
          </a:p>
          <a:p>
            <a:pPr marL="0" indent="0">
              <a:buNone/>
            </a:pPr>
            <a:r>
              <a:rPr lang="en-US" sz="3400" dirty="0" smtClean="0"/>
              <a:t>1948- Present.  </a:t>
            </a:r>
            <a:r>
              <a:rPr lang="en-US" sz="3400" b="1" dirty="0" smtClean="0"/>
              <a:t>Christina Kubisch </a:t>
            </a:r>
            <a:r>
              <a:rPr lang="en-US" sz="3400" i="1" dirty="0" smtClean="0"/>
              <a:t>(Sound Artist)</a:t>
            </a:r>
          </a:p>
          <a:p>
            <a:pPr marL="0" indent="0">
              <a:buNone/>
            </a:pPr>
            <a:r>
              <a:rPr lang="en-US" sz="3400" dirty="0" smtClean="0"/>
              <a:t>1947- Present.  </a:t>
            </a:r>
            <a:r>
              <a:rPr lang="en-US" sz="3400" b="1" dirty="0" smtClean="0"/>
              <a:t>Laurie Anderson </a:t>
            </a:r>
            <a:r>
              <a:rPr lang="en-US" sz="3400" i="1" dirty="0" smtClean="0"/>
              <a:t>(Performance Artist)</a:t>
            </a:r>
          </a:p>
          <a:p>
            <a:pPr marL="0" indent="0">
              <a:buNone/>
            </a:pPr>
            <a:endParaRPr lang="en-US" sz="3400" dirty="0" smtClean="0"/>
          </a:p>
          <a:p>
            <a:pPr marL="0" indent="0">
              <a:buNone/>
            </a:pPr>
            <a:r>
              <a:rPr lang="en-US" sz="3400" dirty="0" smtClean="0"/>
              <a:t>Active 1990- Present </a:t>
            </a:r>
            <a:r>
              <a:rPr lang="en-US" sz="3400" b="1" dirty="0" smtClean="0"/>
              <a:t>Kaffe Matthews </a:t>
            </a:r>
            <a:r>
              <a:rPr lang="en-US" sz="3400" i="1" dirty="0" smtClean="0"/>
              <a:t>(Sound Artist)</a:t>
            </a:r>
          </a:p>
          <a:p>
            <a:pPr marL="0" indent="0">
              <a:buNone/>
            </a:pPr>
            <a:r>
              <a:rPr lang="en-US" sz="3400" dirty="0"/>
              <a:t>Active 1993- Present </a:t>
            </a:r>
            <a:r>
              <a:rPr lang="en-US" sz="3400" b="1" dirty="0" smtClean="0"/>
              <a:t>Marina Rosenfeld</a:t>
            </a:r>
            <a:r>
              <a:rPr lang="en-US" sz="3400" dirty="0" smtClean="0"/>
              <a:t> </a:t>
            </a:r>
            <a:r>
              <a:rPr lang="en-US" sz="3400" i="1" dirty="0" smtClean="0"/>
              <a:t>(</a:t>
            </a:r>
            <a:r>
              <a:rPr lang="en-US" sz="3400" i="1" dirty="0"/>
              <a:t>All Female DIY Electric Guitar Ensemble)</a:t>
            </a:r>
          </a:p>
          <a:p>
            <a:pPr marL="0" indent="0">
              <a:buNone/>
            </a:pPr>
            <a:r>
              <a:rPr lang="en-US" sz="3400" dirty="0" smtClean="0"/>
              <a:t>Active 1997- Present </a:t>
            </a:r>
            <a:r>
              <a:rPr lang="en-US" sz="3400" b="1" dirty="0" smtClean="0"/>
              <a:t>Chicks On Speed </a:t>
            </a:r>
            <a:r>
              <a:rPr lang="en-US" sz="3400" i="1" dirty="0" smtClean="0"/>
              <a:t>(Electro- Riot </a:t>
            </a:r>
            <a:r>
              <a:rPr lang="en-US" sz="3400" i="1" dirty="0" err="1" smtClean="0"/>
              <a:t>Grrls</a:t>
            </a:r>
            <a:r>
              <a:rPr lang="en-US" sz="3400" i="1" dirty="0" smtClean="0"/>
              <a:t>)</a:t>
            </a:r>
          </a:p>
          <a:p>
            <a:pPr marL="0" indent="0">
              <a:buNone/>
            </a:pPr>
            <a:endParaRPr lang="en-US" sz="3400" i="1" dirty="0" smtClean="0"/>
          </a:p>
          <a:p>
            <a:pPr marL="0" indent="0">
              <a:buNone/>
            </a:pPr>
            <a:endParaRPr lang="en-GB" dirty="0"/>
          </a:p>
          <a:p>
            <a:pPr marL="0" indent="0">
              <a:buNone/>
            </a:pPr>
            <a:endParaRPr lang="en-US" i="1" dirty="0" smtClean="0"/>
          </a:p>
          <a:p>
            <a:pPr marL="0" indent="0">
              <a:buNone/>
            </a:pPr>
            <a:endParaRPr lang="en-US" dirty="0" smtClean="0"/>
          </a:p>
          <a:p>
            <a:endParaRPr lang="en-US" dirty="0" smtClean="0"/>
          </a:p>
          <a:p>
            <a:endParaRPr lang="en-US" dirty="0" smtClean="0"/>
          </a:p>
          <a:p>
            <a:endParaRPr lang="en-US" dirty="0" smtClean="0"/>
          </a:p>
          <a:p>
            <a:endParaRPr lang="en-US" dirty="0" smtClean="0"/>
          </a:p>
          <a:p>
            <a:endParaRPr lang="en-US" dirty="0"/>
          </a:p>
        </p:txBody>
      </p:sp>
    </p:spTree>
    <p:extLst>
      <p:ext uri="{BB962C8B-B14F-4D97-AF65-F5344CB8AC3E}">
        <p14:creationId xmlns:p14="http://schemas.microsoft.com/office/powerpoint/2010/main" val="2256524274"/>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daphne-oram.jpeg"/>
          <p:cNvPicPr>
            <a:picLocks noGrp="1" noChangeAspect="1"/>
          </p:cNvPicPr>
          <p:nvPr>
            <p:ph idx="1"/>
          </p:nvPr>
        </p:nvPicPr>
        <p:blipFill>
          <a:blip r:embed="rId2">
            <a:extLst>
              <a:ext uri="{28A0092B-C50C-407E-A947-70E740481C1C}">
                <a14:useLocalDpi xmlns:a14="http://schemas.microsoft.com/office/drawing/2010/main" val="0"/>
              </a:ext>
            </a:extLst>
          </a:blip>
          <a:srcRect l="14626" r="14626"/>
          <a:stretch>
            <a:fillRect/>
          </a:stretch>
        </p:blipFill>
        <p:spPr>
          <a:xfrm>
            <a:off x="0" y="0"/>
            <a:ext cx="9144000" cy="6858000"/>
          </a:xfrm>
        </p:spPr>
      </p:pic>
      <p:sp>
        <p:nvSpPr>
          <p:cNvPr id="7" name="TextBox 6"/>
          <p:cNvSpPr txBox="1"/>
          <p:nvPr/>
        </p:nvSpPr>
        <p:spPr>
          <a:xfrm>
            <a:off x="309769" y="2757141"/>
            <a:ext cx="4202705" cy="1754327"/>
          </a:xfrm>
          <a:prstGeom prst="rect">
            <a:avLst/>
          </a:prstGeom>
          <a:noFill/>
        </p:spPr>
        <p:txBody>
          <a:bodyPr wrap="none" rtlCol="0">
            <a:spAutoFit/>
          </a:bodyPr>
          <a:lstStyle/>
          <a:p>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Daphne Oram</a:t>
            </a:r>
          </a:p>
          <a:p>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1925 – </a:t>
            </a:r>
            <a:r>
              <a:rPr lang="en-US"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2003</a:t>
            </a:r>
          </a:p>
        </p:txBody>
      </p:sp>
    </p:spTree>
    <p:extLst>
      <p:ext uri="{BB962C8B-B14F-4D97-AF65-F5344CB8AC3E}">
        <p14:creationId xmlns:p14="http://schemas.microsoft.com/office/powerpoint/2010/main" val="1066374394"/>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96862"/>
            <a:ext cx="9144000" cy="1143000"/>
          </a:xfrm>
        </p:spPr>
        <p:txBody>
          <a:bodyPr/>
          <a:lstStyle/>
          <a:p>
            <a:pPr algn="l"/>
            <a:r>
              <a:rPr lang="en-US" dirty="0" smtClean="0"/>
              <a:t>Daphne Oram (Born 1925-2003)</a:t>
            </a:r>
            <a:endParaRPr lang="en-US" dirty="0"/>
          </a:p>
        </p:txBody>
      </p:sp>
      <p:sp>
        <p:nvSpPr>
          <p:cNvPr id="3" name="Content Placeholder 2"/>
          <p:cNvSpPr>
            <a:spLocks noGrp="1"/>
          </p:cNvSpPr>
          <p:nvPr>
            <p:ph idx="1"/>
          </p:nvPr>
        </p:nvSpPr>
        <p:spPr>
          <a:xfrm>
            <a:off x="0" y="859054"/>
            <a:ext cx="9144000" cy="5998946"/>
          </a:xfrm>
        </p:spPr>
        <p:txBody>
          <a:bodyPr>
            <a:normAutofit/>
          </a:bodyPr>
          <a:lstStyle/>
          <a:p>
            <a:r>
              <a:rPr lang="en-US" sz="2000" dirty="0"/>
              <a:t>In 1942 she was offered a place at the Royal College of </a:t>
            </a:r>
            <a:r>
              <a:rPr lang="en-US" sz="2000" dirty="0" smtClean="0"/>
              <a:t>Music </a:t>
            </a:r>
            <a:r>
              <a:rPr lang="en-US" sz="2000" dirty="0"/>
              <a:t>but instead took up a position as a Junior Studio Engineer and "music balancer" at the </a:t>
            </a:r>
            <a:r>
              <a:rPr lang="en-US" sz="2000" dirty="0" smtClean="0"/>
              <a:t>BBC</a:t>
            </a:r>
            <a:r>
              <a:rPr lang="en-US" sz="2000" dirty="0"/>
              <a:t>.</a:t>
            </a:r>
            <a:r>
              <a:rPr lang="en-US" sz="2000" dirty="0" smtClean="0"/>
              <a:t> </a:t>
            </a:r>
            <a:r>
              <a:rPr lang="en-US" sz="2000" dirty="0"/>
              <a:t>During this period she </a:t>
            </a:r>
            <a:r>
              <a:rPr lang="en-US" sz="2000" dirty="0" smtClean="0"/>
              <a:t>experimented with with </a:t>
            </a:r>
            <a:r>
              <a:rPr lang="en-US" sz="2000" dirty="0"/>
              <a:t>tape </a:t>
            </a:r>
            <a:r>
              <a:rPr lang="en-US" sz="2000" dirty="0" smtClean="0"/>
              <a:t>recorders and synthetic sounds that </a:t>
            </a:r>
          </a:p>
          <a:p>
            <a:pPr marL="0" indent="0">
              <a:buNone/>
            </a:pPr>
            <a:r>
              <a:rPr lang="en-US" sz="2000" dirty="0"/>
              <a:t> </a:t>
            </a:r>
            <a:r>
              <a:rPr lang="en-US" sz="2000" dirty="0" smtClean="0"/>
              <a:t>     pre-dated the modern Synthesizer. </a:t>
            </a:r>
          </a:p>
          <a:p>
            <a:pPr marL="0" indent="0">
              <a:buNone/>
            </a:pPr>
            <a:endParaRPr lang="en-US" sz="2000" dirty="0" smtClean="0"/>
          </a:p>
          <a:p>
            <a:r>
              <a:rPr lang="en-US" sz="2000" dirty="0" smtClean="0"/>
              <a:t>In </a:t>
            </a:r>
            <a:r>
              <a:rPr lang="en-US" sz="2000" dirty="0"/>
              <a:t>the 1950s she was promoted to become a music studio </a:t>
            </a:r>
            <a:r>
              <a:rPr lang="en-US" sz="2000" dirty="0" smtClean="0"/>
              <a:t>manager. Daphne had visited the cutting edge studios in France and </a:t>
            </a:r>
            <a:r>
              <a:rPr lang="en-US" sz="2000" dirty="0"/>
              <a:t>began to campaign for the BBC to provide electronic music facilities for composing sounds and </a:t>
            </a:r>
            <a:r>
              <a:rPr lang="en-US" sz="2000" dirty="0" smtClean="0"/>
              <a:t>music </a:t>
            </a:r>
            <a:r>
              <a:rPr lang="en-US" sz="2000" dirty="0"/>
              <a:t>using electronic </a:t>
            </a:r>
            <a:r>
              <a:rPr lang="en-US" sz="2000" dirty="0" smtClean="0"/>
              <a:t>music and </a:t>
            </a:r>
            <a:r>
              <a:rPr lang="en-US" sz="2000" dirty="0"/>
              <a:t>musique concrète techniques, for use in its </a:t>
            </a:r>
            <a:r>
              <a:rPr lang="en-US" sz="2000" dirty="0" smtClean="0"/>
              <a:t>programming.</a:t>
            </a:r>
          </a:p>
          <a:p>
            <a:endParaRPr lang="en-US" sz="2000" dirty="0"/>
          </a:p>
          <a:p>
            <a:r>
              <a:rPr lang="en-US" sz="2000" dirty="0" smtClean="0"/>
              <a:t>In 1957 Daphne trialed a prototype for the first radiophonic play, </a:t>
            </a:r>
            <a:r>
              <a:rPr lang="en-US" sz="2000" dirty="0"/>
              <a:t>Private Dreams and Public </a:t>
            </a:r>
            <a:r>
              <a:rPr lang="en-US" sz="2000" dirty="0" smtClean="0"/>
              <a:t>nightmares. Through cutting and splicing tape and using suggestive sounds she aimed to create an allegoric soundscape to accompany a poetic text.</a:t>
            </a:r>
          </a:p>
        </p:txBody>
      </p:sp>
    </p:spTree>
    <p:extLst>
      <p:ext uri="{BB962C8B-B14F-4D97-AF65-F5344CB8AC3E}">
        <p14:creationId xmlns:p14="http://schemas.microsoft.com/office/powerpoint/2010/main" val="723278872"/>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4436" y="35755"/>
            <a:ext cx="9168436" cy="4525963"/>
          </a:xfrm>
        </p:spPr>
        <p:txBody>
          <a:bodyPr/>
          <a:lstStyle/>
          <a:p>
            <a:r>
              <a:rPr lang="en-US" sz="2400" dirty="0"/>
              <a:t>In 1958 </a:t>
            </a:r>
            <a:r>
              <a:rPr lang="en-US" sz="2400" dirty="0" smtClean="0"/>
              <a:t>(a year after the previous broadcast) she </a:t>
            </a:r>
            <a:r>
              <a:rPr lang="en-US" sz="2400" dirty="0"/>
              <a:t>founded the Radiophonic workshop with fellow studio boffin Desmond Brisquoe. He describes the aesthetic of the department.</a:t>
            </a:r>
          </a:p>
          <a:p>
            <a:endParaRPr lang="en-US" dirty="0"/>
          </a:p>
          <a:p>
            <a:endParaRPr lang="en-US" dirty="0"/>
          </a:p>
          <a:p>
            <a:endParaRPr lang="en-US" dirty="0"/>
          </a:p>
        </p:txBody>
      </p:sp>
      <p:sp>
        <p:nvSpPr>
          <p:cNvPr id="5" name="Rectangle 4"/>
          <p:cNvSpPr/>
          <p:nvPr/>
        </p:nvSpPr>
        <p:spPr>
          <a:xfrm>
            <a:off x="0" y="2960899"/>
            <a:ext cx="9144000" cy="2308324"/>
          </a:xfrm>
          <a:prstGeom prst="rect">
            <a:avLst/>
          </a:prstGeom>
        </p:spPr>
        <p:txBody>
          <a:bodyPr wrap="square">
            <a:spAutoFit/>
          </a:bodyPr>
          <a:lstStyle/>
          <a:p>
            <a:pPr marL="342900" indent="-342900">
              <a:buFont typeface="Arial"/>
              <a:buChar char="•"/>
            </a:pPr>
            <a:r>
              <a:rPr lang="en-US" sz="2400" dirty="0"/>
              <a:t>Daphne left the </a:t>
            </a:r>
            <a:r>
              <a:rPr lang="en-US" sz="2400" dirty="0" smtClean="0"/>
              <a:t>BBC in 1959, a year after forming the Radiophonic workshop. Some say she was frustrated by the lack of imagination at the BBC and felt she would progress better on her own. Desmond Brisquoe claims that she left in </a:t>
            </a:r>
            <a:r>
              <a:rPr lang="en-US" sz="2400" dirty="0"/>
              <a:t>accordance with company policy which dictated that employees should work no more than 6 months with strange sounds (on health and safety grounds). </a:t>
            </a:r>
          </a:p>
        </p:txBody>
      </p:sp>
    </p:spTree>
    <p:extLst>
      <p:ext uri="{BB962C8B-B14F-4D97-AF65-F5344CB8AC3E}">
        <p14:creationId xmlns:p14="http://schemas.microsoft.com/office/powerpoint/2010/main" val="923381299"/>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98604"/>
            <a:ext cx="4737403" cy="1143000"/>
          </a:xfrm>
        </p:spPr>
        <p:txBody>
          <a:bodyPr>
            <a:normAutofit/>
          </a:bodyPr>
          <a:lstStyle/>
          <a:p>
            <a:r>
              <a:rPr lang="en-US" sz="2800" dirty="0" smtClean="0">
                <a:latin typeface="+mn-lt"/>
              </a:rPr>
              <a:t>Daphne</a:t>
            </a:r>
            <a:r>
              <a:rPr lang="en-US" sz="2800" dirty="0" smtClean="0"/>
              <a:t> Oram: Lego Builds it (1960)</a:t>
            </a:r>
            <a:endParaRPr lang="en-US" sz="2800" dirty="0"/>
          </a:p>
        </p:txBody>
      </p:sp>
      <p:sp>
        <p:nvSpPr>
          <p:cNvPr id="3" name="TextBox 2"/>
          <p:cNvSpPr txBox="1"/>
          <p:nvPr/>
        </p:nvSpPr>
        <p:spPr>
          <a:xfrm>
            <a:off x="116018" y="5231476"/>
            <a:ext cx="9123562" cy="1846659"/>
          </a:xfrm>
          <a:prstGeom prst="rect">
            <a:avLst/>
          </a:prstGeom>
          <a:noFill/>
        </p:spPr>
        <p:txBody>
          <a:bodyPr wrap="none" rtlCol="0">
            <a:spAutoFit/>
          </a:bodyPr>
          <a:lstStyle/>
          <a:p>
            <a:r>
              <a:rPr lang="en-US" sz="2400" dirty="0"/>
              <a:t>Daphne subsequently became a freelance composer. She prospered </a:t>
            </a:r>
            <a:r>
              <a:rPr lang="en-US" sz="2400" dirty="0" smtClean="0"/>
              <a:t>for</a:t>
            </a:r>
          </a:p>
          <a:p>
            <a:r>
              <a:rPr lang="en-US" sz="2400" dirty="0" smtClean="0"/>
              <a:t> </a:t>
            </a:r>
            <a:r>
              <a:rPr lang="en-US" sz="2400" dirty="0"/>
              <a:t>many years without the support of the BBC or international studio </a:t>
            </a:r>
            <a:endParaRPr lang="en-US" sz="2400" dirty="0" smtClean="0"/>
          </a:p>
          <a:p>
            <a:r>
              <a:rPr lang="en-US" sz="2400" dirty="0" smtClean="0"/>
              <a:t>backing</a:t>
            </a:r>
            <a:r>
              <a:rPr lang="en-US" sz="2400" dirty="0"/>
              <a:t>. She provided soundtrack for the film and advertising industry, </a:t>
            </a:r>
            <a:endParaRPr lang="en-US" sz="2400" dirty="0" smtClean="0"/>
          </a:p>
          <a:p>
            <a:r>
              <a:rPr lang="en-US" sz="2400" dirty="0" smtClean="0"/>
              <a:t>aswell </a:t>
            </a:r>
            <a:r>
              <a:rPr lang="en-US" sz="2400" dirty="0"/>
              <a:t>as producing music for the music hall.</a:t>
            </a:r>
          </a:p>
          <a:p>
            <a:endParaRPr lang="en-US" dirty="0"/>
          </a:p>
        </p:txBody>
      </p:sp>
      <p:sp>
        <p:nvSpPr>
          <p:cNvPr id="7" name="TextBox 6"/>
          <p:cNvSpPr txBox="1"/>
          <p:nvPr/>
        </p:nvSpPr>
        <p:spPr>
          <a:xfrm>
            <a:off x="4883985" y="98604"/>
            <a:ext cx="3713076" cy="1077218"/>
          </a:xfrm>
          <a:prstGeom prst="rect">
            <a:avLst/>
          </a:prstGeom>
          <a:noFill/>
        </p:spPr>
        <p:txBody>
          <a:bodyPr wrap="none" rtlCol="0">
            <a:spAutoFit/>
          </a:bodyPr>
          <a:lstStyle/>
          <a:p>
            <a:r>
              <a:rPr lang="en-US" sz="3200" dirty="0" smtClean="0"/>
              <a:t>Daphne Oram: </a:t>
            </a:r>
          </a:p>
          <a:p>
            <a:r>
              <a:rPr lang="en-US" sz="3200" dirty="0" smtClean="0"/>
              <a:t>The Innocents (1961) </a:t>
            </a:r>
            <a:endParaRPr lang="en-US" sz="3200" dirty="0"/>
          </a:p>
        </p:txBody>
      </p:sp>
      <p:pic>
        <p:nvPicPr>
          <p:cNvPr id="5" name="Picture 4" descr="The_Innocents_Poster.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78400" y="1536615"/>
            <a:ext cx="3810000" cy="3433014"/>
          </a:xfrm>
          <a:prstGeom prst="rect">
            <a:avLst/>
          </a:prstGeom>
        </p:spPr>
      </p:pic>
      <p:pic>
        <p:nvPicPr>
          <p:cNvPr id="9" name="Picture 8" descr="LEGO_Logo.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4751" y="1442004"/>
            <a:ext cx="2369734" cy="1665929"/>
          </a:xfrm>
          <a:prstGeom prst="rect">
            <a:avLst/>
          </a:prstGeom>
        </p:spPr>
      </p:pic>
      <p:cxnSp>
        <p:nvCxnSpPr>
          <p:cNvPr id="11" name="Straight Connector 10"/>
          <p:cNvCxnSpPr/>
          <p:nvPr/>
        </p:nvCxnSpPr>
        <p:spPr>
          <a:xfrm>
            <a:off x="4737403" y="0"/>
            <a:ext cx="0" cy="520449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73100459"/>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5473005"/>
            <a:ext cx="8938289" cy="1384995"/>
          </a:xfrm>
          <a:prstGeom prst="rect">
            <a:avLst/>
          </a:prstGeom>
          <a:noFill/>
        </p:spPr>
        <p:txBody>
          <a:bodyPr wrap="none" rtlCol="0">
            <a:spAutoFit/>
          </a:bodyPr>
          <a:lstStyle/>
          <a:p>
            <a:r>
              <a:rPr lang="en-US" sz="2800" dirty="0"/>
              <a:t>In </a:t>
            </a:r>
            <a:r>
              <a:rPr lang="en-US" sz="2800" dirty="0" smtClean="0"/>
              <a:t>1957 Daphne conceived </a:t>
            </a:r>
            <a:r>
              <a:rPr lang="en-US" sz="2800" dirty="0"/>
              <a:t>the </a:t>
            </a:r>
            <a:r>
              <a:rPr lang="en-US" sz="2800" dirty="0" smtClean="0"/>
              <a:t>Oramics machine. </a:t>
            </a:r>
          </a:p>
          <a:p>
            <a:r>
              <a:rPr lang="en-US" sz="2800" dirty="0" smtClean="0"/>
              <a:t>Through the Oramics system. Daphne to was able to control </a:t>
            </a:r>
          </a:p>
          <a:p>
            <a:r>
              <a:rPr lang="en-US" sz="2800" dirty="0" smtClean="0"/>
              <a:t>every parameter of music separately (i.e. pitch, volume etc.)</a:t>
            </a:r>
            <a:endParaRPr lang="en-US" sz="2800" dirty="0"/>
          </a:p>
        </p:txBody>
      </p:sp>
      <p:sp>
        <p:nvSpPr>
          <p:cNvPr id="2" name="TextBox 1"/>
          <p:cNvSpPr txBox="1"/>
          <p:nvPr/>
        </p:nvSpPr>
        <p:spPr>
          <a:xfrm>
            <a:off x="0" y="0"/>
            <a:ext cx="9045515" cy="707886"/>
          </a:xfrm>
          <a:prstGeom prst="rect">
            <a:avLst/>
          </a:prstGeom>
          <a:noFill/>
        </p:spPr>
        <p:txBody>
          <a:bodyPr wrap="none" rtlCol="0">
            <a:spAutoFit/>
          </a:bodyPr>
          <a:lstStyle/>
          <a:p>
            <a:r>
              <a:rPr lang="en-US" sz="4000" dirty="0" smtClean="0"/>
              <a:t>Video of Daphne </a:t>
            </a:r>
            <a:r>
              <a:rPr lang="en-US" sz="4000" dirty="0" err="1" smtClean="0"/>
              <a:t>Oram’s</a:t>
            </a:r>
            <a:r>
              <a:rPr lang="en-US" sz="4000" dirty="0" smtClean="0"/>
              <a:t> </a:t>
            </a:r>
            <a:r>
              <a:rPr lang="en-US" sz="4000" dirty="0" err="1" smtClean="0"/>
              <a:t>Oramics</a:t>
            </a:r>
            <a:r>
              <a:rPr lang="en-US" sz="4000" dirty="0" smtClean="0"/>
              <a:t> Machine</a:t>
            </a:r>
            <a:endParaRPr lang="en-US" sz="4000" dirty="0"/>
          </a:p>
        </p:txBody>
      </p:sp>
    </p:spTree>
    <p:extLst>
      <p:ext uri="{BB962C8B-B14F-4D97-AF65-F5344CB8AC3E}">
        <p14:creationId xmlns:p14="http://schemas.microsoft.com/office/powerpoint/2010/main" val="2205953201"/>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93896" y="-339430"/>
            <a:ext cx="8229600" cy="1143000"/>
          </a:xfrm>
        </p:spPr>
        <p:txBody>
          <a:bodyPr/>
          <a:lstStyle/>
          <a:p>
            <a:r>
              <a:rPr lang="en-US" dirty="0" smtClean="0"/>
              <a:t>Practical Activity</a:t>
            </a:r>
            <a:endParaRPr lang="en-US" dirty="0"/>
          </a:p>
        </p:txBody>
      </p:sp>
      <p:pic>
        <p:nvPicPr>
          <p:cNvPr id="6" name="Content Placeholder 5" descr="fdgdfgfd 001.jpg"/>
          <p:cNvPicPr>
            <a:picLocks noGrp="1" noChangeAspect="1"/>
          </p:cNvPicPr>
          <p:nvPr>
            <p:ph idx="1"/>
          </p:nvPr>
        </p:nvPicPr>
        <p:blipFill>
          <a:blip r:embed="rId2">
            <a:extLst>
              <a:ext uri="{28A0092B-C50C-407E-A947-70E740481C1C}">
                <a14:useLocalDpi xmlns:a14="http://schemas.microsoft.com/office/drawing/2010/main" val="0"/>
              </a:ext>
            </a:extLst>
          </a:blip>
          <a:srcRect t="14161" b="14161"/>
          <a:stretch>
            <a:fillRect/>
          </a:stretch>
        </p:blipFill>
        <p:spPr>
          <a:xfrm>
            <a:off x="5374496" y="942976"/>
            <a:ext cx="3531370" cy="2882944"/>
          </a:xfrm>
        </p:spPr>
      </p:pic>
      <p:pic>
        <p:nvPicPr>
          <p:cNvPr id="7" name="Picture 6" descr="gjgjg 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74496" y="4058264"/>
            <a:ext cx="3531370" cy="2582882"/>
          </a:xfrm>
          <a:prstGeom prst="rect">
            <a:avLst/>
          </a:prstGeom>
        </p:spPr>
      </p:pic>
      <p:sp>
        <p:nvSpPr>
          <p:cNvPr id="9" name="TextBox 8"/>
          <p:cNvSpPr txBox="1"/>
          <p:nvPr/>
        </p:nvSpPr>
        <p:spPr>
          <a:xfrm>
            <a:off x="193896" y="942976"/>
            <a:ext cx="4983015" cy="6217087"/>
          </a:xfrm>
          <a:prstGeom prst="rect">
            <a:avLst/>
          </a:prstGeom>
          <a:noFill/>
        </p:spPr>
        <p:txBody>
          <a:bodyPr wrap="square" rtlCol="0">
            <a:spAutoFit/>
          </a:bodyPr>
          <a:lstStyle/>
          <a:p>
            <a:r>
              <a:rPr lang="en-US" sz="2000" dirty="0"/>
              <a:t>Daphne Oram’s theories of drawing sound were ahead </a:t>
            </a:r>
            <a:r>
              <a:rPr lang="en-US" sz="2000" dirty="0" smtClean="0"/>
              <a:t>of </a:t>
            </a:r>
            <a:r>
              <a:rPr lang="en-US" sz="2000" dirty="0"/>
              <a:t>there time. Drawing sounds has become common </a:t>
            </a:r>
            <a:r>
              <a:rPr lang="en-US" sz="2000" dirty="0" smtClean="0"/>
              <a:t>currency </a:t>
            </a:r>
            <a:r>
              <a:rPr lang="en-US" sz="2000" dirty="0"/>
              <a:t>in electronic music now, most </a:t>
            </a:r>
            <a:r>
              <a:rPr lang="en-US" sz="2000" dirty="0" smtClean="0"/>
              <a:t>computer </a:t>
            </a:r>
            <a:r>
              <a:rPr lang="en-US" sz="2000" dirty="0"/>
              <a:t>programs allow you to literally paint in the </a:t>
            </a:r>
            <a:r>
              <a:rPr lang="en-US" sz="2000" dirty="0" smtClean="0"/>
              <a:t>exact pitches </a:t>
            </a:r>
            <a:r>
              <a:rPr lang="en-US" sz="2000" dirty="0"/>
              <a:t>and durations you need. In the </a:t>
            </a:r>
            <a:r>
              <a:rPr lang="en-US" sz="2000" dirty="0" smtClean="0"/>
              <a:t>mid noughties Nintendo released the musical software Elektroplankton</a:t>
            </a:r>
            <a:r>
              <a:rPr lang="en-US" sz="2000" dirty="0"/>
              <a:t> </a:t>
            </a:r>
            <a:r>
              <a:rPr lang="en-US" sz="2000" dirty="0" smtClean="0"/>
              <a:t>for the Nintendo DS. The program allows you to </a:t>
            </a:r>
            <a:r>
              <a:rPr lang="en-US" sz="2000" dirty="0"/>
              <a:t>draw the sounds you want </a:t>
            </a:r>
            <a:r>
              <a:rPr lang="en-US" sz="2000" dirty="0" smtClean="0"/>
              <a:t>in </a:t>
            </a:r>
            <a:r>
              <a:rPr lang="en-US" sz="2000" dirty="0"/>
              <a:t>real </a:t>
            </a:r>
            <a:r>
              <a:rPr lang="en-US" sz="2000" dirty="0" smtClean="0"/>
              <a:t>time with a stylus. We </a:t>
            </a:r>
            <a:r>
              <a:rPr lang="en-US" sz="2000" dirty="0"/>
              <a:t>can hook this device to an amplifier </a:t>
            </a:r>
            <a:r>
              <a:rPr lang="en-US" sz="2000" dirty="0" smtClean="0"/>
              <a:t>to create fluid synthesizer tones.</a:t>
            </a:r>
          </a:p>
          <a:p>
            <a:endParaRPr lang="en-US" sz="2000" dirty="0"/>
          </a:p>
          <a:p>
            <a:r>
              <a:rPr lang="en-US" sz="2000" dirty="0" smtClean="0"/>
              <a:t>Elektroplankton was conceived by the multi-media artist Toshio Iwai to be a combination of a microscope, a tape recorder, a synthesizer and a NES. The program pays tribute to the things that captivated Toshio as a child</a:t>
            </a:r>
            <a:endParaRPr lang="en-US" sz="2000" dirty="0"/>
          </a:p>
          <a:p>
            <a:endParaRPr lang="en-US" dirty="0"/>
          </a:p>
        </p:txBody>
      </p:sp>
    </p:spTree>
    <p:extLst>
      <p:ext uri="{BB962C8B-B14F-4D97-AF65-F5344CB8AC3E}">
        <p14:creationId xmlns:p14="http://schemas.microsoft.com/office/powerpoint/2010/main" val="3696137007"/>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elia RWS 196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5328030" cy="6858000"/>
          </a:xfrm>
          <a:prstGeom prst="rect">
            <a:avLst/>
          </a:prstGeom>
        </p:spPr>
      </p:pic>
      <p:sp>
        <p:nvSpPr>
          <p:cNvPr id="5" name="TextBox 4"/>
          <p:cNvSpPr txBox="1"/>
          <p:nvPr/>
        </p:nvSpPr>
        <p:spPr>
          <a:xfrm>
            <a:off x="5328031" y="1812277"/>
            <a:ext cx="3815969" cy="1323439"/>
          </a:xfrm>
          <a:prstGeom prst="rect">
            <a:avLst/>
          </a:prstGeom>
          <a:noFill/>
        </p:spPr>
        <p:txBody>
          <a:bodyPr wrap="square" rtlCol="0">
            <a:spAutoFit/>
          </a:bodyPr>
          <a:lstStyle/>
          <a:p>
            <a:r>
              <a:rPr lang="en-US" sz="4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Delia Derbyshire </a:t>
            </a:r>
          </a:p>
          <a:p>
            <a:r>
              <a:rPr lang="en-US" sz="4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(1937 </a:t>
            </a:r>
            <a:r>
              <a:rPr lang="en-US" sz="40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4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2001)</a:t>
            </a:r>
            <a:endParaRPr lang="en-US" sz="40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extLst>
      <p:ext uri="{BB962C8B-B14F-4D97-AF65-F5344CB8AC3E}">
        <p14:creationId xmlns:p14="http://schemas.microsoft.com/office/powerpoint/2010/main" val="1116536044"/>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96862"/>
            <a:ext cx="8229600" cy="1143000"/>
          </a:xfrm>
        </p:spPr>
        <p:txBody>
          <a:bodyPr/>
          <a:lstStyle/>
          <a:p>
            <a:r>
              <a:rPr lang="en-US" dirty="0" smtClean="0"/>
              <a:t>About Me: Tristan Burfield</a:t>
            </a:r>
            <a:endParaRPr lang="en-US" dirty="0"/>
          </a:p>
        </p:txBody>
      </p:sp>
      <p:sp>
        <p:nvSpPr>
          <p:cNvPr id="3" name="Content Placeholder 2"/>
          <p:cNvSpPr>
            <a:spLocks noGrp="1"/>
          </p:cNvSpPr>
          <p:nvPr>
            <p:ph idx="1"/>
          </p:nvPr>
        </p:nvSpPr>
        <p:spPr>
          <a:xfrm>
            <a:off x="0" y="1341804"/>
            <a:ext cx="5319996" cy="6118373"/>
          </a:xfrm>
        </p:spPr>
        <p:txBody>
          <a:bodyPr>
            <a:normAutofit fontScale="25000" lnSpcReduction="20000"/>
          </a:bodyPr>
          <a:lstStyle/>
          <a:p>
            <a:r>
              <a:rPr lang="en-US" sz="8000" dirty="0" smtClean="0">
                <a:latin typeface="Arial"/>
                <a:cs typeface="Arial"/>
              </a:rPr>
              <a:t>CTLLS Student (teacher training to teach Music Tech in Colleges)</a:t>
            </a:r>
          </a:p>
          <a:p>
            <a:r>
              <a:rPr lang="en-US" sz="8000" dirty="0" smtClean="0">
                <a:latin typeface="Arial"/>
                <a:cs typeface="Arial"/>
              </a:rPr>
              <a:t>MA Creative Music Technology, BA Hons Music 2:1</a:t>
            </a:r>
          </a:p>
          <a:p>
            <a:r>
              <a:rPr lang="en-US" sz="8000" dirty="0" smtClean="0">
                <a:latin typeface="Arial"/>
                <a:cs typeface="Arial"/>
              </a:rPr>
              <a:t>Experimental electronic musician have my own home studio using a combination of vintage hardware, guitars, digital FX and guitars.</a:t>
            </a:r>
          </a:p>
          <a:p>
            <a:r>
              <a:rPr lang="en-US" sz="8000" dirty="0" smtClean="0">
                <a:latin typeface="Arial"/>
                <a:cs typeface="Arial"/>
              </a:rPr>
              <a:t>Music played on Rob Da Bank, Radio 1. Resonace FM. XFM and international radio.</a:t>
            </a:r>
          </a:p>
          <a:p>
            <a:r>
              <a:rPr lang="en-US" sz="8000" dirty="0" smtClean="0">
                <a:latin typeface="Arial"/>
                <a:cs typeface="Arial"/>
              </a:rPr>
              <a:t>Released music on net labels such as Monkey Love Records and DIY labels such as Quagga Curios Sound. </a:t>
            </a:r>
          </a:p>
          <a:p>
            <a:r>
              <a:rPr lang="en-US" sz="8000" dirty="0" smtClean="0">
                <a:latin typeface="Arial"/>
                <a:cs typeface="Arial"/>
              </a:rPr>
              <a:t>Toured and played festivals throughout the UK including Toiletronica, Norwich Sound and Vision.</a:t>
            </a:r>
          </a:p>
          <a:p>
            <a:r>
              <a:rPr lang="en-US" sz="8000" dirty="0" smtClean="0">
                <a:latin typeface="Arial"/>
                <a:cs typeface="Arial"/>
              </a:rPr>
              <a:t>Exhibited visual art and multimedia work at galleries such as Norwich Art Centre and Colchester Slackspace. </a:t>
            </a:r>
          </a:p>
          <a:p>
            <a:endParaRPr lang="en-US" dirty="0"/>
          </a:p>
        </p:txBody>
      </p:sp>
      <p:pic>
        <p:nvPicPr>
          <p:cNvPr id="4" name="8-Bit-Renegade-Design-v3.jpg" descr="/Volumes/NO NAME/8-Bit-Renegade-Design-v3.jpg"/>
          <p:cNvPicPr>
            <a:picLocks noChangeAspect="1"/>
          </p:cNvPicPr>
          <p:nvPr/>
        </p:nvPicPr>
        <p:blipFill>
          <a:blip r:embed="rId2" r:link="rId3">
            <a:extLst>
              <a:ext uri="{28A0092B-C50C-407E-A947-70E740481C1C}">
                <a14:useLocalDpi xmlns:a14="http://schemas.microsoft.com/office/drawing/2010/main" val="0"/>
              </a:ext>
            </a:extLst>
          </a:blip>
          <a:stretch>
            <a:fillRect/>
          </a:stretch>
        </p:blipFill>
        <p:spPr>
          <a:xfrm>
            <a:off x="5505857" y="1341804"/>
            <a:ext cx="3180943" cy="4522950"/>
          </a:xfrm>
          <a:prstGeom prst="rect">
            <a:avLst/>
          </a:prstGeom>
        </p:spPr>
      </p:pic>
    </p:spTree>
    <p:extLst>
      <p:ext uri="{BB962C8B-B14F-4D97-AF65-F5344CB8AC3E}">
        <p14:creationId xmlns:p14="http://schemas.microsoft.com/office/powerpoint/2010/main" val="2812993894"/>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1000"/>
            <a:ext cx="9144000" cy="1143000"/>
          </a:xfrm>
        </p:spPr>
        <p:txBody>
          <a:bodyPr>
            <a:noAutofit/>
          </a:bodyPr>
          <a:lstStyle/>
          <a:p>
            <a:pPr algn="l"/>
            <a:r>
              <a:rPr lang="en-US" sz="3200" dirty="0" smtClean="0"/>
              <a:t>Delia Derbyshire (1937-2001) </a:t>
            </a:r>
            <a:endParaRPr lang="en-US" sz="3200" dirty="0"/>
          </a:p>
        </p:txBody>
      </p:sp>
      <p:sp>
        <p:nvSpPr>
          <p:cNvPr id="3" name="Content Placeholder 2"/>
          <p:cNvSpPr>
            <a:spLocks noGrp="1"/>
          </p:cNvSpPr>
          <p:nvPr>
            <p:ph idx="1"/>
          </p:nvPr>
        </p:nvSpPr>
        <p:spPr>
          <a:xfrm>
            <a:off x="0" y="870427"/>
            <a:ext cx="9144000" cy="6622143"/>
          </a:xfrm>
        </p:spPr>
        <p:txBody>
          <a:bodyPr>
            <a:normAutofit fontScale="47500" lnSpcReduction="20000"/>
          </a:bodyPr>
          <a:lstStyle/>
          <a:p>
            <a:r>
              <a:rPr lang="en-US" sz="5500" dirty="0" smtClean="0"/>
              <a:t>Born </a:t>
            </a:r>
            <a:r>
              <a:rPr lang="en-US" sz="5500" dirty="0"/>
              <a:t>in C</a:t>
            </a:r>
            <a:r>
              <a:rPr lang="en-US" sz="5500" dirty="0" smtClean="0"/>
              <a:t>oventry, and graduated with a </a:t>
            </a:r>
            <a:r>
              <a:rPr lang="en-US" sz="5500" dirty="0"/>
              <a:t>degree in music and </a:t>
            </a:r>
            <a:r>
              <a:rPr lang="en-US" sz="5500" dirty="0" smtClean="0"/>
              <a:t>Math's at Cambridge University.</a:t>
            </a:r>
          </a:p>
          <a:p>
            <a:pPr marL="0" indent="0">
              <a:buNone/>
            </a:pPr>
            <a:endParaRPr lang="en-US" sz="5500" dirty="0"/>
          </a:p>
          <a:p>
            <a:r>
              <a:rPr lang="en-US" sz="5500" dirty="0" smtClean="0"/>
              <a:t>Delia applied for a job at </a:t>
            </a:r>
            <a:r>
              <a:rPr lang="en-US" sz="5500" dirty="0"/>
              <a:t>D</a:t>
            </a:r>
            <a:r>
              <a:rPr lang="en-US" sz="5500" dirty="0" smtClean="0"/>
              <a:t>ecca studios and was told that the studio was “no </a:t>
            </a:r>
            <a:r>
              <a:rPr lang="en-US" sz="5500" dirty="0"/>
              <a:t>place for a </a:t>
            </a:r>
            <a:r>
              <a:rPr lang="en-US" sz="5500" dirty="0" smtClean="0"/>
              <a:t>women”</a:t>
            </a:r>
          </a:p>
          <a:p>
            <a:pPr marL="0" indent="0">
              <a:buNone/>
            </a:pPr>
            <a:endParaRPr lang="en-US" sz="5500" dirty="0"/>
          </a:p>
          <a:p>
            <a:r>
              <a:rPr lang="en-US" sz="5500" dirty="0" smtClean="0"/>
              <a:t>Delia joined the BBC </a:t>
            </a:r>
            <a:r>
              <a:rPr lang="en-US" sz="5500" dirty="0"/>
              <a:t>as trainee studio </a:t>
            </a:r>
            <a:r>
              <a:rPr lang="en-US" sz="5500" dirty="0" smtClean="0"/>
              <a:t>manager in 1960 and worked for the </a:t>
            </a:r>
            <a:r>
              <a:rPr lang="en-US" sz="5500" dirty="0"/>
              <a:t>Radiophonic </a:t>
            </a:r>
            <a:r>
              <a:rPr lang="en-US" sz="5500" dirty="0" smtClean="0"/>
              <a:t>workshop. Many people at the Radiophonic Workshop had backgrounds in Drama rather than music. Derbyshire added rigor to the department, being the first member with </a:t>
            </a:r>
            <a:r>
              <a:rPr lang="en-US" sz="5500" dirty="0"/>
              <a:t>any higher music </a:t>
            </a:r>
            <a:r>
              <a:rPr lang="en-US" sz="5500" dirty="0" smtClean="0"/>
              <a:t>qualifications. Her brief at the time was not strictly musical the BBC telling Delia that they “do not employ composers”. </a:t>
            </a:r>
            <a:r>
              <a:rPr lang="en-US" sz="5500" dirty="0"/>
              <a:t>M</a:t>
            </a:r>
            <a:r>
              <a:rPr lang="en-US" sz="5500" dirty="0" smtClean="0"/>
              <a:t>uch </a:t>
            </a:r>
            <a:r>
              <a:rPr lang="en-US" sz="5500" dirty="0"/>
              <a:t>of her early </a:t>
            </a:r>
            <a:r>
              <a:rPr lang="en-US" sz="5500" dirty="0" smtClean="0"/>
              <a:t>work sadly </a:t>
            </a:r>
            <a:r>
              <a:rPr lang="en-US" sz="5500" dirty="0"/>
              <a:t>remained </a:t>
            </a:r>
            <a:r>
              <a:rPr lang="en-US" sz="5500" dirty="0" smtClean="0"/>
              <a:t>anonymous, her efforts were accredited to the team as a whole under the ubiquitous statement 'special </a:t>
            </a:r>
            <a:r>
              <a:rPr lang="en-US" sz="5500" dirty="0"/>
              <a:t>sound by BBC Radiophonic </a:t>
            </a:r>
            <a:r>
              <a:rPr lang="en-US" sz="5500" dirty="0" smtClean="0"/>
              <a:t>Workshop’.</a:t>
            </a:r>
          </a:p>
          <a:p>
            <a:pPr marL="0" indent="0">
              <a:buNone/>
            </a:pPr>
            <a:endParaRPr lang="en-US" sz="5500" dirty="0" smtClean="0"/>
          </a:p>
        </p:txBody>
      </p:sp>
    </p:spTree>
    <p:extLst>
      <p:ext uri="{BB962C8B-B14F-4D97-AF65-F5344CB8AC3E}">
        <p14:creationId xmlns:p14="http://schemas.microsoft.com/office/powerpoint/2010/main" val="1194959689"/>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97230"/>
            <a:ext cx="8646117" cy="584776"/>
          </a:xfrm>
          <a:prstGeom prst="rect">
            <a:avLst/>
          </a:prstGeom>
          <a:noFill/>
        </p:spPr>
        <p:txBody>
          <a:bodyPr wrap="none" rtlCol="0">
            <a:spAutoFit/>
          </a:bodyPr>
          <a:lstStyle/>
          <a:p>
            <a:r>
              <a:rPr lang="en-US" sz="3200" dirty="0" smtClean="0"/>
              <a:t>Video of Delia Derbyshire explaining her technique</a:t>
            </a:r>
            <a:endParaRPr lang="en-US" sz="3200" dirty="0"/>
          </a:p>
        </p:txBody>
      </p:sp>
    </p:spTree>
    <p:extLst>
      <p:ext uri="{BB962C8B-B14F-4D97-AF65-F5344CB8AC3E}">
        <p14:creationId xmlns:p14="http://schemas.microsoft.com/office/powerpoint/2010/main" val="682225908"/>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56999"/>
            <a:ext cx="9144000" cy="6801001"/>
          </a:xfrm>
        </p:spPr>
        <p:txBody>
          <a:bodyPr/>
          <a:lstStyle/>
          <a:p>
            <a:pPr marL="0" indent="0">
              <a:buNone/>
            </a:pPr>
            <a:r>
              <a:rPr lang="en-US" u="sng" dirty="0" smtClean="0"/>
              <a:t>Delia Derbyshire: Time on our hands (1962)</a:t>
            </a:r>
          </a:p>
          <a:p>
            <a:pPr marL="0" indent="0">
              <a:buNone/>
            </a:pPr>
            <a:endParaRPr lang="en-US" dirty="0"/>
          </a:p>
          <a:p>
            <a:pPr marL="0" indent="0">
              <a:buNone/>
            </a:pPr>
            <a:r>
              <a:rPr lang="en-US" dirty="0" smtClean="0"/>
              <a:t>How does Delia communicate the experience of aging in this piece?</a:t>
            </a:r>
            <a:endParaRPr lang="en-US" dirty="0"/>
          </a:p>
        </p:txBody>
      </p:sp>
      <p:sp>
        <p:nvSpPr>
          <p:cNvPr id="5" name="TextBox 4"/>
          <p:cNvSpPr txBox="1"/>
          <p:nvPr/>
        </p:nvSpPr>
        <p:spPr>
          <a:xfrm>
            <a:off x="2813064" y="3078750"/>
            <a:ext cx="3653239" cy="369332"/>
          </a:xfrm>
          <a:prstGeom prst="rect">
            <a:avLst/>
          </a:prstGeom>
          <a:noFill/>
        </p:spPr>
        <p:txBody>
          <a:bodyPr wrap="none" rtlCol="0">
            <a:spAutoFit/>
          </a:bodyPr>
          <a:lstStyle/>
          <a:p>
            <a:r>
              <a:rPr lang="en-US" dirty="0" smtClean="0"/>
              <a:t>Delia Derbyshire: Time on Our Hands </a:t>
            </a:r>
            <a:endParaRPr lang="en-US" dirty="0"/>
          </a:p>
        </p:txBody>
      </p:sp>
      <p:pic>
        <p:nvPicPr>
          <p:cNvPr id="4" name="Picture 3" descr="clock_main_banner.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228649"/>
            <a:ext cx="9144000" cy="2629352"/>
          </a:xfrm>
          <a:prstGeom prst="rect">
            <a:avLst/>
          </a:prstGeom>
        </p:spPr>
      </p:pic>
    </p:spTree>
    <p:extLst>
      <p:ext uri="{BB962C8B-B14F-4D97-AF65-F5344CB8AC3E}">
        <p14:creationId xmlns:p14="http://schemas.microsoft.com/office/powerpoint/2010/main" val="4069850168"/>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5063"/>
            <a:ext cx="9144000" cy="1143000"/>
          </a:xfrm>
        </p:spPr>
        <p:txBody>
          <a:bodyPr>
            <a:normAutofit/>
          </a:bodyPr>
          <a:lstStyle/>
          <a:p>
            <a:r>
              <a:rPr lang="en-US" sz="3600" dirty="0" smtClean="0"/>
              <a:t>Doctor Who Theme (1963) Delia Derbyshire</a:t>
            </a:r>
            <a:endParaRPr lang="en-US" sz="3600" dirty="0"/>
          </a:p>
        </p:txBody>
      </p:sp>
      <p:sp>
        <p:nvSpPr>
          <p:cNvPr id="5" name="TextBox 4"/>
          <p:cNvSpPr txBox="1"/>
          <p:nvPr/>
        </p:nvSpPr>
        <p:spPr>
          <a:xfrm>
            <a:off x="2974485" y="1366310"/>
            <a:ext cx="3688630" cy="369332"/>
          </a:xfrm>
          <a:prstGeom prst="rect">
            <a:avLst/>
          </a:prstGeom>
          <a:noFill/>
        </p:spPr>
        <p:txBody>
          <a:bodyPr wrap="none" rtlCol="0">
            <a:spAutoFit/>
          </a:bodyPr>
          <a:lstStyle/>
          <a:p>
            <a:r>
              <a:rPr lang="en-US" dirty="0" smtClean="0"/>
              <a:t>Doctor Who Theme: Delia Derbyshire</a:t>
            </a:r>
            <a:endParaRPr lang="en-US" dirty="0"/>
          </a:p>
        </p:txBody>
      </p:sp>
      <p:sp>
        <p:nvSpPr>
          <p:cNvPr id="7" name="TextBox 6"/>
          <p:cNvSpPr txBox="1"/>
          <p:nvPr/>
        </p:nvSpPr>
        <p:spPr>
          <a:xfrm>
            <a:off x="0" y="2261322"/>
            <a:ext cx="8601389" cy="2031325"/>
          </a:xfrm>
          <a:prstGeom prst="rect">
            <a:avLst/>
          </a:prstGeom>
          <a:noFill/>
        </p:spPr>
        <p:txBody>
          <a:bodyPr wrap="square" rtlCol="0">
            <a:spAutoFit/>
          </a:bodyPr>
          <a:lstStyle/>
          <a:p>
            <a:endParaRPr lang="en-US" dirty="0" smtClean="0"/>
          </a:p>
          <a:p>
            <a:r>
              <a:rPr lang="en-US" dirty="0" smtClean="0"/>
              <a:t>Feedback and audio tape spliced together to create the experience of travelling through space and time.</a:t>
            </a:r>
          </a:p>
          <a:p>
            <a:endParaRPr lang="en-US" dirty="0" smtClean="0"/>
          </a:p>
          <a:p>
            <a:endParaRPr lang="en-US" dirty="0" smtClean="0"/>
          </a:p>
          <a:p>
            <a:endParaRPr lang="en-US" dirty="0" smtClean="0"/>
          </a:p>
          <a:p>
            <a:endParaRPr lang="en-US" dirty="0"/>
          </a:p>
        </p:txBody>
      </p:sp>
      <p:sp>
        <p:nvSpPr>
          <p:cNvPr id="14" name="TextBox 13"/>
          <p:cNvSpPr txBox="1"/>
          <p:nvPr/>
        </p:nvSpPr>
        <p:spPr>
          <a:xfrm>
            <a:off x="0" y="6261866"/>
            <a:ext cx="7466031" cy="646331"/>
          </a:xfrm>
          <a:prstGeom prst="rect">
            <a:avLst/>
          </a:prstGeom>
          <a:noFill/>
        </p:spPr>
        <p:txBody>
          <a:bodyPr wrap="none" rtlCol="0">
            <a:spAutoFit/>
          </a:bodyPr>
          <a:lstStyle/>
          <a:p>
            <a:r>
              <a:rPr lang="en-US" dirty="0"/>
              <a:t>Delia detested alterations, didn’t like deadlines and was infamously eccentric.</a:t>
            </a:r>
          </a:p>
          <a:p>
            <a:endParaRPr lang="en-US" dirty="0"/>
          </a:p>
        </p:txBody>
      </p:sp>
      <p:pic>
        <p:nvPicPr>
          <p:cNvPr id="3" name="Picture 2" descr="33034-doctor-who-tardis-in-spac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61008" y="3524818"/>
            <a:ext cx="2739003" cy="2164029"/>
          </a:xfrm>
          <a:prstGeom prst="rect">
            <a:avLst/>
          </a:prstGeom>
        </p:spPr>
      </p:pic>
    </p:spTree>
    <p:extLst>
      <p:ext uri="{BB962C8B-B14F-4D97-AF65-F5344CB8AC3E}">
        <p14:creationId xmlns:p14="http://schemas.microsoft.com/office/powerpoint/2010/main" val="4028698430"/>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748"/>
            <a:ext cx="9144000" cy="1143000"/>
          </a:xfrm>
        </p:spPr>
        <p:txBody>
          <a:bodyPr>
            <a:normAutofit fontScale="90000"/>
          </a:bodyPr>
          <a:lstStyle/>
          <a:p>
            <a:r>
              <a:rPr lang="en-US" dirty="0" smtClean="0"/>
              <a:t>I.E.E 1OO: An example of Music as Maths (1971).</a:t>
            </a:r>
            <a:endParaRPr lang="en-US" dirty="0"/>
          </a:p>
        </p:txBody>
      </p:sp>
      <p:sp>
        <p:nvSpPr>
          <p:cNvPr id="5" name="TextBox 4"/>
          <p:cNvSpPr txBox="1"/>
          <p:nvPr/>
        </p:nvSpPr>
        <p:spPr>
          <a:xfrm>
            <a:off x="3335741" y="1419233"/>
            <a:ext cx="2588682" cy="369332"/>
          </a:xfrm>
          <a:prstGeom prst="rect">
            <a:avLst/>
          </a:prstGeom>
          <a:noFill/>
        </p:spPr>
        <p:txBody>
          <a:bodyPr wrap="none" rtlCol="0">
            <a:spAutoFit/>
          </a:bodyPr>
          <a:lstStyle/>
          <a:p>
            <a:r>
              <a:rPr lang="en-US" dirty="0" smtClean="0"/>
              <a:t>Delia Derbyshire I.E.E 100</a:t>
            </a:r>
            <a:endParaRPr lang="en-US" dirty="0"/>
          </a:p>
        </p:txBody>
      </p:sp>
      <p:pic>
        <p:nvPicPr>
          <p:cNvPr id="3" name="Picture 2" descr="image17.tif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7449" y="2683273"/>
            <a:ext cx="7692427" cy="3638556"/>
          </a:xfrm>
          <a:prstGeom prst="rect">
            <a:avLst/>
          </a:prstGeom>
        </p:spPr>
      </p:pic>
    </p:spTree>
    <p:extLst>
      <p:ext uri="{BB962C8B-B14F-4D97-AF65-F5344CB8AC3E}">
        <p14:creationId xmlns:p14="http://schemas.microsoft.com/office/powerpoint/2010/main" val="721177874"/>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79678"/>
            <a:ext cx="9144000" cy="1143000"/>
          </a:xfrm>
        </p:spPr>
        <p:txBody>
          <a:bodyPr>
            <a:normAutofit fontScale="90000"/>
          </a:bodyPr>
          <a:lstStyle/>
          <a:p>
            <a:pPr algn="l"/>
            <a:r>
              <a:rPr lang="en-US" dirty="0" smtClean="0"/>
              <a:t>Delia Derbyshire: Dance of Noah (1971)</a:t>
            </a:r>
            <a:br>
              <a:rPr lang="en-US" dirty="0" smtClean="0"/>
            </a:br>
            <a:r>
              <a:rPr lang="en-US" dirty="0" smtClean="0"/>
              <a:t/>
            </a:r>
            <a:br>
              <a:rPr lang="en-US" dirty="0" smtClean="0"/>
            </a:br>
            <a:r>
              <a:rPr lang="en-US" sz="3600" dirty="0" smtClean="0"/>
              <a:t>Re-discovered </a:t>
            </a:r>
            <a:r>
              <a:rPr lang="en-US" sz="3600" dirty="0"/>
              <a:t>after her death, this recording has a strangely modern IDM  feeling.</a:t>
            </a:r>
            <a:br>
              <a:rPr lang="en-US" sz="3600" dirty="0"/>
            </a:br>
            <a:endParaRPr lang="en-US" sz="3600" dirty="0"/>
          </a:p>
        </p:txBody>
      </p:sp>
      <p:pic>
        <p:nvPicPr>
          <p:cNvPr id="5" name="Picture 4" descr="1269279571-warprecord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99248" y="2585222"/>
            <a:ext cx="5743232" cy="3810000"/>
          </a:xfrm>
          <a:prstGeom prst="rect">
            <a:avLst/>
          </a:prstGeom>
        </p:spPr>
      </p:pic>
    </p:spTree>
    <p:extLst>
      <p:ext uri="{BB962C8B-B14F-4D97-AF65-F5344CB8AC3E}">
        <p14:creationId xmlns:p14="http://schemas.microsoft.com/office/powerpoint/2010/main" val="3836886509"/>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p:spPr>
        <p:txBody>
          <a:bodyPr>
            <a:normAutofit/>
          </a:bodyPr>
          <a:lstStyle/>
          <a:p>
            <a:r>
              <a:rPr lang="en-US" dirty="0" smtClean="0"/>
              <a:t>Delia </a:t>
            </a:r>
            <a:r>
              <a:rPr lang="en-US" dirty="0"/>
              <a:t>quit the BBC in the 1970s after becoming disillusioned with the direction of electronic music. </a:t>
            </a:r>
            <a:r>
              <a:rPr lang="en-US" dirty="0" smtClean="0"/>
              <a:t>Repelled </a:t>
            </a:r>
            <a:r>
              <a:rPr lang="en-US" dirty="0"/>
              <a:t>by the recent advances in </a:t>
            </a:r>
            <a:r>
              <a:rPr lang="en-US" dirty="0" smtClean="0"/>
              <a:t>synthesizers, </a:t>
            </a:r>
            <a:r>
              <a:rPr lang="en-US" dirty="0"/>
              <a:t>Delia wanted electronic music to be handmade. In later life she became a reclusive </a:t>
            </a:r>
            <a:r>
              <a:rPr lang="en-US" dirty="0" smtClean="0"/>
              <a:t>alcoholic. </a:t>
            </a:r>
            <a:r>
              <a:rPr lang="en-US" dirty="0"/>
              <a:t>Delia died in 2001 of breast cancer. </a:t>
            </a:r>
            <a:endParaRPr lang="en-US" dirty="0" smtClean="0"/>
          </a:p>
          <a:p>
            <a:endParaRPr lang="en-US" dirty="0"/>
          </a:p>
          <a:p>
            <a:r>
              <a:rPr lang="en-US" dirty="0" smtClean="0"/>
              <a:t>Delia </a:t>
            </a:r>
            <a:r>
              <a:rPr lang="en-US" dirty="0"/>
              <a:t>didn't </a:t>
            </a:r>
            <a:r>
              <a:rPr lang="en-US" dirty="0" smtClean="0"/>
              <a:t>receive </a:t>
            </a:r>
            <a:r>
              <a:rPr lang="en-US" dirty="0"/>
              <a:t>a penny in royalties or credit for the work she did for the BBC</a:t>
            </a:r>
            <a:r>
              <a:rPr lang="en-US" dirty="0" smtClean="0"/>
              <a:t>.</a:t>
            </a:r>
          </a:p>
          <a:p>
            <a:endParaRPr lang="en-US" dirty="0"/>
          </a:p>
          <a:p>
            <a:pPr marL="0" indent="0">
              <a:buNone/>
            </a:pPr>
            <a:endParaRPr lang="en-US" dirty="0"/>
          </a:p>
          <a:p>
            <a:endParaRPr lang="en-US" dirty="0"/>
          </a:p>
          <a:p>
            <a:pPr marL="0" indent="0">
              <a:buNone/>
            </a:pPr>
            <a:endParaRPr lang="en-US" dirty="0"/>
          </a:p>
        </p:txBody>
      </p:sp>
    </p:spTree>
    <p:extLst>
      <p:ext uri="{BB962C8B-B14F-4D97-AF65-F5344CB8AC3E}">
        <p14:creationId xmlns:p14="http://schemas.microsoft.com/office/powerpoint/2010/main" val="488604666"/>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oliverosIR.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42134"/>
            <a:ext cx="5509311" cy="6149353"/>
          </a:xfrm>
          <a:prstGeom prst="rect">
            <a:avLst/>
          </a:prstGeom>
        </p:spPr>
      </p:pic>
      <p:sp>
        <p:nvSpPr>
          <p:cNvPr id="5" name="TextBox 4"/>
          <p:cNvSpPr txBox="1"/>
          <p:nvPr/>
        </p:nvSpPr>
        <p:spPr>
          <a:xfrm>
            <a:off x="5509311" y="542134"/>
            <a:ext cx="3650158" cy="1938992"/>
          </a:xfrm>
          <a:prstGeom prst="rect">
            <a:avLst/>
          </a:prstGeom>
          <a:noFill/>
        </p:spPr>
        <p:txBody>
          <a:bodyPr wrap="none" rtlCol="0">
            <a:spAutoFit/>
          </a:bodyPr>
          <a:lstStyle/>
          <a:p>
            <a:r>
              <a:rPr lang="en-US" sz="4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Pauline Oliveros</a:t>
            </a:r>
          </a:p>
          <a:p>
            <a:r>
              <a:rPr lang="en-US" sz="4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Born 1932- </a:t>
            </a:r>
          </a:p>
          <a:p>
            <a:r>
              <a:rPr lang="en-US" sz="4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Present.</a:t>
            </a:r>
            <a:endParaRPr lang="en-US" sz="40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extLst>
      <p:ext uri="{BB962C8B-B14F-4D97-AF65-F5344CB8AC3E}">
        <p14:creationId xmlns:p14="http://schemas.microsoft.com/office/powerpoint/2010/main" val="614696667"/>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7987"/>
            <a:ext cx="8229600" cy="1143000"/>
          </a:xfrm>
        </p:spPr>
        <p:txBody>
          <a:bodyPr/>
          <a:lstStyle/>
          <a:p>
            <a:r>
              <a:rPr lang="en-US" dirty="0" smtClean="0"/>
              <a:t>Pauline Oliveros</a:t>
            </a:r>
            <a:endParaRPr lang="en-US" dirty="0"/>
          </a:p>
        </p:txBody>
      </p:sp>
      <p:sp>
        <p:nvSpPr>
          <p:cNvPr id="3" name="Content Placeholder 2"/>
          <p:cNvSpPr>
            <a:spLocks noGrp="1"/>
          </p:cNvSpPr>
          <p:nvPr>
            <p:ph idx="1"/>
          </p:nvPr>
        </p:nvSpPr>
        <p:spPr>
          <a:xfrm>
            <a:off x="0" y="735012"/>
            <a:ext cx="9144000" cy="6122987"/>
          </a:xfrm>
        </p:spPr>
        <p:txBody>
          <a:bodyPr>
            <a:normAutofit fontScale="92500" lnSpcReduction="20000"/>
          </a:bodyPr>
          <a:lstStyle/>
          <a:p>
            <a:r>
              <a:rPr lang="en-US" dirty="0"/>
              <a:t>Pauline </a:t>
            </a:r>
            <a:r>
              <a:rPr lang="en-US" dirty="0" smtClean="0"/>
              <a:t>Oliveros is a modern composer. Her main instrument is the Accordion, which she plays live using a delay system. After experiencing the rigid limitations of traditional composition, she began to embrace the creative freedom of improvisation.  This remains a major concern in her educational, performative and compositional work. </a:t>
            </a:r>
          </a:p>
          <a:p>
            <a:pPr marL="0" indent="0">
              <a:buNone/>
            </a:pPr>
            <a:endParaRPr lang="en-US" dirty="0" smtClean="0"/>
          </a:p>
          <a:p>
            <a:r>
              <a:rPr lang="en-US" dirty="0" smtClean="0"/>
              <a:t>Pauline Oliveros was one of the first academics to teach electronic music, her first major teaching post was at the University of California San Diego in 1967.</a:t>
            </a:r>
          </a:p>
          <a:p>
            <a:pPr marL="0" indent="0">
              <a:buNone/>
            </a:pPr>
            <a:endParaRPr lang="en-US" dirty="0" smtClean="0"/>
          </a:p>
          <a:p>
            <a:r>
              <a:rPr lang="en-US" dirty="0"/>
              <a:t>Oliveros moved to New York in 1981 to study </a:t>
            </a:r>
            <a:r>
              <a:rPr lang="en-US" dirty="0" smtClean="0"/>
              <a:t>meditation, Zen, </a:t>
            </a:r>
            <a:r>
              <a:rPr lang="en-US" dirty="0"/>
              <a:t>Tibetan Buddhism, Yoga and Taoist forms (which later informed her artistic </a:t>
            </a:r>
            <a:r>
              <a:rPr lang="en-US" dirty="0" smtClean="0"/>
              <a:t>philosophy)</a:t>
            </a:r>
            <a:r>
              <a:rPr lang="en-US" dirty="0"/>
              <a:t>. </a:t>
            </a:r>
          </a:p>
          <a:p>
            <a:endParaRPr lang="en-US" dirty="0" smtClean="0"/>
          </a:p>
        </p:txBody>
      </p:sp>
    </p:spTree>
    <p:extLst>
      <p:ext uri="{BB962C8B-B14F-4D97-AF65-F5344CB8AC3E}">
        <p14:creationId xmlns:p14="http://schemas.microsoft.com/office/powerpoint/2010/main" val="1998321332"/>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3827"/>
            <a:ext cx="8229600" cy="1143000"/>
          </a:xfrm>
        </p:spPr>
        <p:txBody>
          <a:bodyPr>
            <a:normAutofit/>
          </a:bodyPr>
          <a:lstStyle/>
          <a:p>
            <a:pPr lvl="1" algn="ctr" defTabSz="457200" rtl="0">
              <a:spcBef>
                <a:spcPct val="0"/>
              </a:spcBef>
            </a:pPr>
            <a:r>
              <a:rPr lang="en-GB" sz="3000" b="1" dirty="0" smtClean="0"/>
              <a:t>Deep Listening </a:t>
            </a:r>
            <a:r>
              <a:rPr lang="en-GB" sz="2400" b="1" dirty="0" smtClean="0"/>
              <a:t/>
            </a:r>
            <a:br>
              <a:rPr lang="en-GB" sz="2400" b="1" dirty="0" smtClean="0"/>
            </a:br>
            <a:endParaRPr lang="en-US" sz="2400" dirty="0"/>
          </a:p>
        </p:txBody>
      </p:sp>
      <p:sp>
        <p:nvSpPr>
          <p:cNvPr id="3" name="Content Placeholder 2"/>
          <p:cNvSpPr>
            <a:spLocks noGrp="1"/>
          </p:cNvSpPr>
          <p:nvPr>
            <p:ph idx="1"/>
          </p:nvPr>
        </p:nvSpPr>
        <p:spPr>
          <a:xfrm>
            <a:off x="0" y="641492"/>
            <a:ext cx="9144000" cy="6216508"/>
          </a:xfrm>
        </p:spPr>
        <p:txBody>
          <a:bodyPr>
            <a:normAutofit fontScale="85000" lnSpcReduction="10000"/>
          </a:bodyPr>
          <a:lstStyle/>
          <a:p>
            <a:r>
              <a:rPr lang="en-GB" dirty="0" smtClean="0"/>
              <a:t>Oliveros </a:t>
            </a:r>
            <a:r>
              <a:rPr lang="en-GB" dirty="0"/>
              <a:t>coined the term "Deep Listening" in </a:t>
            </a:r>
            <a:r>
              <a:rPr lang="en-GB" dirty="0" smtClean="0"/>
              <a:t>1988, whilst recording a CD exploring the natural acoustics of  the Fort Worden Cistern, she would later explore cathedrals, caves and other sonic environments. The title referenced the deep acoustics of the site and the philosophical process by which the music was performed. </a:t>
            </a:r>
          </a:p>
          <a:p>
            <a:pPr marL="0" indent="0">
              <a:buNone/>
            </a:pPr>
            <a:endParaRPr lang="en-GB" dirty="0"/>
          </a:p>
          <a:p>
            <a:r>
              <a:rPr lang="en-GB" dirty="0" smtClean="0"/>
              <a:t>The Deep listening process later became </a:t>
            </a:r>
            <a:r>
              <a:rPr lang="en-US" dirty="0" smtClean="0"/>
              <a:t>a </a:t>
            </a:r>
            <a:r>
              <a:rPr lang="en-US" dirty="0"/>
              <a:t>philosophy of listening to sound which </a:t>
            </a:r>
            <a:r>
              <a:rPr lang="en-US" dirty="0" smtClean="0"/>
              <a:t>referenced new age, Zen </a:t>
            </a:r>
            <a:r>
              <a:rPr lang="en-US" dirty="0"/>
              <a:t>and meditation techniques. The </a:t>
            </a:r>
            <a:r>
              <a:rPr lang="en-US" dirty="0" smtClean="0"/>
              <a:t>program is conceived </a:t>
            </a:r>
            <a:r>
              <a:rPr lang="en-US" dirty="0"/>
              <a:t>as a communal activity for all musical </a:t>
            </a:r>
            <a:r>
              <a:rPr lang="en-US" dirty="0" smtClean="0"/>
              <a:t>abilities (often taking the form of sonic retreats in rural sonic hotspots).</a:t>
            </a:r>
            <a:r>
              <a:rPr lang="en-GB" dirty="0" smtClean="0"/>
              <a:t> Her concern for Deep Listening came from the observation that many musicians were not listening to what they were performing! There was good hand-eye co-ordination in reading music, but listening was not necessarily part of the performance. </a:t>
            </a:r>
            <a:endParaRPr lang="en-US" dirty="0"/>
          </a:p>
        </p:txBody>
      </p:sp>
    </p:spTree>
    <p:extLst>
      <p:ext uri="{BB962C8B-B14F-4D97-AF65-F5344CB8AC3E}">
        <p14:creationId xmlns:p14="http://schemas.microsoft.com/office/powerpoint/2010/main" val="73637061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3"/>
          <p:cNvSpPr>
            <a:spLocks noChangeArrowheads="1"/>
          </p:cNvSpPr>
          <p:nvPr/>
        </p:nvSpPr>
        <p:spPr bwMode="auto">
          <a:xfrm>
            <a:off x="0" y="53975"/>
            <a:ext cx="9144000" cy="1061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charset="0"/>
              <a:buNone/>
            </a:pPr>
            <a:r>
              <a:rPr lang="en-US" sz="3600" u="sng" dirty="0"/>
              <a:t>Popular Music College:  Norfolk</a:t>
            </a:r>
          </a:p>
          <a:p>
            <a:pPr>
              <a:buFont typeface="Arial" charset="0"/>
              <a:buNone/>
            </a:pPr>
            <a:endParaRPr lang="en-US" sz="3600" u="sng" dirty="0"/>
          </a:p>
          <a:p>
            <a:pPr>
              <a:buFont typeface="Arial" charset="0"/>
              <a:buNone/>
            </a:pPr>
            <a:r>
              <a:rPr lang="en-US" sz="3600" b="1" dirty="0"/>
              <a:t>Composing courses</a:t>
            </a:r>
          </a:p>
          <a:p>
            <a:pPr>
              <a:buFont typeface="Arial" charset="0"/>
              <a:buNone/>
            </a:pPr>
            <a:endParaRPr lang="en-US" sz="3600" dirty="0"/>
          </a:p>
          <a:p>
            <a:pPr>
              <a:buFont typeface="Arial" charset="0"/>
              <a:buNone/>
            </a:pPr>
            <a:r>
              <a:rPr lang="en-US" sz="3600" dirty="0"/>
              <a:t>CM2 = 14 All boys. 0 girls.</a:t>
            </a:r>
          </a:p>
          <a:p>
            <a:pPr>
              <a:buFont typeface="Arial" charset="0"/>
              <a:buNone/>
            </a:pPr>
            <a:r>
              <a:rPr lang="en-US" sz="3600" dirty="0"/>
              <a:t>CM3C1 = 20 All boys (2 girls started).</a:t>
            </a:r>
          </a:p>
          <a:p>
            <a:pPr>
              <a:buFont typeface="Arial" charset="0"/>
              <a:buNone/>
            </a:pPr>
            <a:r>
              <a:rPr lang="en-US" sz="3600" dirty="0"/>
              <a:t>DM3C2 = 11 All boys. 0 girls.</a:t>
            </a:r>
          </a:p>
          <a:p>
            <a:pPr>
              <a:buFont typeface="Arial" charset="0"/>
              <a:buNone/>
            </a:pPr>
            <a:endParaRPr lang="en-US" sz="3600" dirty="0"/>
          </a:p>
          <a:p>
            <a:pPr>
              <a:buFont typeface="Arial" charset="0"/>
              <a:buNone/>
            </a:pPr>
            <a:r>
              <a:rPr lang="en-US" sz="3600" u="sng" dirty="0"/>
              <a:t>Middle England College: Suffolk</a:t>
            </a:r>
          </a:p>
          <a:p>
            <a:pPr>
              <a:buFont typeface="Arial" charset="0"/>
              <a:buNone/>
            </a:pPr>
            <a:endParaRPr lang="en-US" sz="3600" u="sng" dirty="0"/>
          </a:p>
          <a:p>
            <a:pPr>
              <a:buFont typeface="Arial" charset="0"/>
              <a:buNone/>
            </a:pPr>
            <a:r>
              <a:rPr lang="en-US" sz="3600" dirty="0"/>
              <a:t>Music Technology A-level</a:t>
            </a:r>
          </a:p>
          <a:p>
            <a:pPr>
              <a:buFont typeface="Arial" charset="0"/>
              <a:buNone/>
            </a:pPr>
            <a:r>
              <a:rPr lang="en-US" sz="3600" dirty="0"/>
              <a:t>6 Boys. 0 girls.</a:t>
            </a:r>
          </a:p>
          <a:p>
            <a:pPr>
              <a:buFont typeface="Arial" charset="0"/>
              <a:buNone/>
            </a:pPr>
            <a:endParaRPr lang="en-US" sz="2800" dirty="0"/>
          </a:p>
          <a:p>
            <a:pPr>
              <a:buFont typeface="Arial" charset="0"/>
              <a:buNone/>
            </a:pPr>
            <a:endParaRPr lang="en-US" sz="2800" dirty="0"/>
          </a:p>
          <a:p>
            <a:pPr>
              <a:buFont typeface="Arial" charset="0"/>
              <a:buNone/>
            </a:pPr>
            <a:endParaRPr lang="en-US" sz="2800" dirty="0"/>
          </a:p>
          <a:p>
            <a:pPr>
              <a:buFont typeface="Arial" charset="0"/>
              <a:buNone/>
            </a:pPr>
            <a:endParaRPr lang="en-US" sz="2800" dirty="0"/>
          </a:p>
          <a:p>
            <a:pPr>
              <a:buFont typeface="Arial" charset="0"/>
              <a:buNone/>
            </a:pPr>
            <a:endParaRPr lang="en-US" sz="2800" dirty="0"/>
          </a:p>
          <a:p>
            <a:pPr>
              <a:buFont typeface="Arial" charset="0"/>
              <a:buNone/>
            </a:pPr>
            <a:endParaRPr lang="en-US" sz="2800" dirty="0"/>
          </a:p>
          <a:p>
            <a:pPr>
              <a:buFont typeface="Arial" charset="0"/>
              <a:buNone/>
            </a:pPr>
            <a:endParaRPr lang="en-US" sz="2800" dirty="0"/>
          </a:p>
          <a:p>
            <a:pPr>
              <a:buFont typeface="Arial" charset="0"/>
              <a:buNone/>
            </a:pPr>
            <a:endParaRPr lang="en-US" sz="2800" dirty="0"/>
          </a:p>
          <a:p>
            <a:pPr>
              <a:buFont typeface="Arial" charset="0"/>
              <a:buNone/>
            </a:pPr>
            <a:endParaRPr lang="en-US" sz="2800" dirty="0"/>
          </a:p>
        </p:txBody>
      </p:sp>
    </p:spTree>
    <p:extLst>
      <p:ext uri="{BB962C8B-B14F-4D97-AF65-F5344CB8AC3E}">
        <p14:creationId xmlns:p14="http://schemas.microsoft.com/office/powerpoint/2010/main" val="2386102160"/>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930298" y="267986"/>
            <a:ext cx="5019323" cy="646331"/>
          </a:xfrm>
          <a:prstGeom prst="rect">
            <a:avLst/>
          </a:prstGeom>
          <a:noFill/>
        </p:spPr>
        <p:txBody>
          <a:bodyPr wrap="none" rtlCol="0">
            <a:spAutoFit/>
          </a:bodyPr>
          <a:lstStyle/>
          <a:p>
            <a:r>
              <a:rPr lang="en-US" dirty="0" smtClean="0"/>
              <a:t>Pauline Oliveros (Deep Listening Band)- Metalorogy</a:t>
            </a:r>
          </a:p>
          <a:p>
            <a:endParaRPr lang="en-US" dirty="0"/>
          </a:p>
        </p:txBody>
      </p:sp>
      <p:sp>
        <p:nvSpPr>
          <p:cNvPr id="8" name="TextBox 7"/>
          <p:cNvSpPr txBox="1"/>
          <p:nvPr/>
        </p:nvSpPr>
        <p:spPr>
          <a:xfrm>
            <a:off x="-73788" y="1281324"/>
            <a:ext cx="9387530" cy="1477328"/>
          </a:xfrm>
          <a:prstGeom prst="rect">
            <a:avLst/>
          </a:prstGeom>
          <a:noFill/>
        </p:spPr>
        <p:txBody>
          <a:bodyPr wrap="none" rtlCol="0">
            <a:spAutoFit/>
          </a:bodyPr>
          <a:lstStyle/>
          <a:p>
            <a:r>
              <a:rPr lang="en-US" dirty="0" smtClean="0"/>
              <a:t>This </a:t>
            </a:r>
            <a:r>
              <a:rPr lang="en-US" dirty="0"/>
              <a:t>tracks from the Deep Listening Band's CD Ready-Made Boomerang were recorded in the </a:t>
            </a:r>
            <a:endParaRPr lang="en-US" dirty="0" smtClean="0"/>
          </a:p>
          <a:p>
            <a:r>
              <a:rPr lang="en-US" dirty="0" smtClean="0"/>
              <a:t>Fort </a:t>
            </a:r>
            <a:r>
              <a:rPr lang="en-US" dirty="0"/>
              <a:t>Worden </a:t>
            </a:r>
            <a:r>
              <a:rPr lang="en-US" dirty="0" smtClean="0"/>
              <a:t>Water </a:t>
            </a:r>
            <a:r>
              <a:rPr lang="en-US" dirty="0"/>
              <a:t>Cistern in Washington that is featured in the image. </a:t>
            </a:r>
            <a:r>
              <a:rPr lang="en-US" dirty="0" smtClean="0"/>
              <a:t>Nearly </a:t>
            </a:r>
            <a:r>
              <a:rPr lang="en-US" dirty="0"/>
              <a:t>two-hundred feet </a:t>
            </a:r>
            <a:endParaRPr lang="en-US" dirty="0" smtClean="0"/>
          </a:p>
          <a:p>
            <a:r>
              <a:rPr lang="en-US" dirty="0" smtClean="0"/>
              <a:t>in </a:t>
            </a:r>
            <a:r>
              <a:rPr lang="en-US" dirty="0"/>
              <a:t>diameter and fourteen feet deep, the cistern was originally built as </a:t>
            </a:r>
            <a:r>
              <a:rPr lang="en-US" dirty="0" smtClean="0"/>
              <a:t>a water </a:t>
            </a:r>
            <a:r>
              <a:rPr lang="en-US" dirty="0"/>
              <a:t>supply system when </a:t>
            </a:r>
            <a:endParaRPr lang="en-US" dirty="0" smtClean="0"/>
          </a:p>
          <a:p>
            <a:r>
              <a:rPr lang="en-US" dirty="0" smtClean="0"/>
              <a:t>Fort </a:t>
            </a:r>
            <a:r>
              <a:rPr lang="en-US" dirty="0"/>
              <a:t>Worden was a military base. The two million gallon cistern </a:t>
            </a:r>
            <a:r>
              <a:rPr lang="en-US" dirty="0" smtClean="0"/>
              <a:t>has a </a:t>
            </a:r>
            <a:r>
              <a:rPr lang="en-US" dirty="0"/>
              <a:t>REVERBERATION TIME OF </a:t>
            </a:r>
            <a:endParaRPr lang="en-US" dirty="0" smtClean="0"/>
          </a:p>
          <a:p>
            <a:r>
              <a:rPr lang="en-US" dirty="0" smtClean="0"/>
              <a:t>45 SECONDS.</a:t>
            </a:r>
            <a:endParaRPr lang="en-US" dirty="0"/>
          </a:p>
        </p:txBody>
      </p:sp>
      <p:pic>
        <p:nvPicPr>
          <p:cNvPr id="2" name="Picture 1" descr="image13.tif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788" y="3312649"/>
            <a:ext cx="9217788" cy="3545350"/>
          </a:xfrm>
          <a:prstGeom prst="rect">
            <a:avLst/>
          </a:prstGeom>
        </p:spPr>
      </p:pic>
    </p:spTree>
    <p:extLst>
      <p:ext uri="{BB962C8B-B14F-4D97-AF65-F5344CB8AC3E}">
        <p14:creationId xmlns:p14="http://schemas.microsoft.com/office/powerpoint/2010/main" val="2921100748"/>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45214" y="-448012"/>
            <a:ext cx="8229600" cy="1143000"/>
          </a:xfrm>
        </p:spPr>
        <p:txBody>
          <a:bodyPr>
            <a:normAutofit/>
          </a:bodyPr>
          <a:lstStyle/>
          <a:p>
            <a:r>
              <a:rPr lang="en-US" sz="2000" u="sng" dirty="0" smtClean="0"/>
              <a:t>Sound Fishes (1992)</a:t>
            </a:r>
            <a:endParaRPr lang="en-US" sz="2000" u="sng" dirty="0"/>
          </a:p>
        </p:txBody>
      </p:sp>
      <p:sp>
        <p:nvSpPr>
          <p:cNvPr id="3" name="Content Placeholder 2"/>
          <p:cNvSpPr>
            <a:spLocks noGrp="1"/>
          </p:cNvSpPr>
          <p:nvPr>
            <p:ph idx="1"/>
          </p:nvPr>
        </p:nvSpPr>
        <p:spPr>
          <a:xfrm>
            <a:off x="0" y="493952"/>
            <a:ext cx="5627077" cy="6364048"/>
          </a:xfrm>
        </p:spPr>
        <p:txBody>
          <a:bodyPr>
            <a:normAutofit fontScale="47500" lnSpcReduction="20000"/>
          </a:bodyPr>
          <a:lstStyle/>
          <a:p>
            <a:pPr marL="0" indent="0">
              <a:buNone/>
            </a:pPr>
            <a:r>
              <a:rPr lang="en-US" sz="4000" dirty="0" smtClean="0"/>
              <a:t>For an orchestra of any instruments.</a:t>
            </a:r>
          </a:p>
          <a:p>
            <a:pPr marL="0" indent="0">
              <a:buNone/>
            </a:pPr>
            <a:endParaRPr lang="en-US" sz="4000" dirty="0"/>
          </a:p>
          <a:p>
            <a:pPr marL="0" indent="0">
              <a:buNone/>
            </a:pPr>
            <a:r>
              <a:rPr lang="en-US" sz="4000" b="1" dirty="0" smtClean="0"/>
              <a:t>Considerations</a:t>
            </a:r>
          </a:p>
          <a:p>
            <a:pPr marL="0" indent="0">
              <a:buNone/>
            </a:pPr>
            <a:endParaRPr lang="en-US" sz="4000" dirty="0"/>
          </a:p>
          <a:p>
            <a:pPr marL="0" indent="0">
              <a:buNone/>
            </a:pPr>
            <a:r>
              <a:rPr lang="en-US" sz="4000" dirty="0" smtClean="0"/>
              <a:t>Listening is the basis of sound fishing</a:t>
            </a:r>
          </a:p>
          <a:p>
            <a:pPr marL="0" indent="0">
              <a:buNone/>
            </a:pPr>
            <a:endParaRPr lang="en-US" sz="4000" dirty="0"/>
          </a:p>
          <a:p>
            <a:pPr marL="0" indent="0">
              <a:buNone/>
            </a:pPr>
            <a:r>
              <a:rPr lang="en-US" sz="4000" dirty="0" smtClean="0"/>
              <a:t>Listening for what has not yet sounded- like a fisherman waiting for a bite.</a:t>
            </a:r>
          </a:p>
          <a:p>
            <a:pPr marL="0" indent="0">
              <a:buNone/>
            </a:pPr>
            <a:endParaRPr lang="en-US" sz="4000" dirty="0"/>
          </a:p>
          <a:p>
            <a:pPr marL="0" indent="0">
              <a:buNone/>
            </a:pPr>
            <a:r>
              <a:rPr lang="en-US" sz="4000" dirty="0" smtClean="0"/>
              <a:t>Pull the sound out of the air like a fisherman catching a fish, sensing its size and energy- when you hear the sound,- play it.</a:t>
            </a:r>
          </a:p>
          <a:p>
            <a:pPr marL="0" indent="0">
              <a:buNone/>
            </a:pPr>
            <a:endParaRPr lang="en-US" sz="4000" dirty="0"/>
          </a:p>
          <a:p>
            <a:pPr marL="0" indent="0">
              <a:buNone/>
            </a:pPr>
            <a:r>
              <a:rPr lang="en-US" sz="4000" dirty="0" smtClean="0"/>
              <a:t>Move to another location if there are no nibbles or bites.</a:t>
            </a:r>
          </a:p>
          <a:p>
            <a:pPr marL="0" indent="0">
              <a:buNone/>
            </a:pPr>
            <a:endParaRPr lang="en-US" sz="4000" dirty="0"/>
          </a:p>
          <a:p>
            <a:pPr marL="0" indent="0">
              <a:buNone/>
            </a:pPr>
            <a:r>
              <a:rPr lang="en-US" sz="4000" dirty="0" smtClean="0"/>
              <a:t>There are sounds in the air like sounds in the water.</a:t>
            </a:r>
          </a:p>
          <a:p>
            <a:pPr marL="0" indent="0">
              <a:buNone/>
            </a:pPr>
            <a:r>
              <a:rPr lang="en-US" sz="4000" dirty="0" smtClean="0"/>
              <a:t>When the water is clear you might see the fish. </a:t>
            </a:r>
          </a:p>
          <a:p>
            <a:pPr marL="0" indent="0">
              <a:buNone/>
            </a:pPr>
            <a:endParaRPr lang="en-US" sz="4000" dirty="0"/>
          </a:p>
          <a:p>
            <a:pPr marL="0" indent="0">
              <a:buNone/>
            </a:pPr>
            <a:r>
              <a:rPr lang="en-US" sz="4000" dirty="0" smtClean="0"/>
              <a:t>When the air is clear you might see the fish.</a:t>
            </a:r>
          </a:p>
          <a:p>
            <a:pPr marL="0" indent="0">
              <a:buNone/>
            </a:pPr>
            <a:endParaRPr lang="en-US" sz="4000" dirty="0"/>
          </a:p>
          <a:p>
            <a:pPr marL="0" indent="0">
              <a:buNone/>
            </a:pPr>
            <a:r>
              <a:rPr lang="en-US" sz="4000" dirty="0" smtClean="0"/>
              <a:t>When the air is clear, you might hear the sounds</a:t>
            </a:r>
          </a:p>
          <a:p>
            <a:pPr marL="0" indent="0">
              <a:buNone/>
            </a:pPr>
            <a:endParaRPr lang="en-US" dirty="0"/>
          </a:p>
          <a:p>
            <a:pPr marL="0" indent="0">
              <a:buNone/>
            </a:pPr>
            <a:endParaRPr lang="en-US" dirty="0"/>
          </a:p>
        </p:txBody>
      </p:sp>
      <p:pic>
        <p:nvPicPr>
          <p:cNvPr id="5" name="Picture 4" descr="001428_Fishing-Man.g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68195" y="0"/>
            <a:ext cx="3375804" cy="6858000"/>
          </a:xfrm>
          <a:prstGeom prst="rect">
            <a:avLst/>
          </a:prstGeom>
        </p:spPr>
      </p:pic>
    </p:spTree>
    <p:extLst>
      <p:ext uri="{BB962C8B-B14F-4D97-AF65-F5344CB8AC3E}">
        <p14:creationId xmlns:p14="http://schemas.microsoft.com/office/powerpoint/2010/main" val="1751163955"/>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hristina-kubisch-soundmuseum.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0792" y="2085909"/>
            <a:ext cx="6350000" cy="4254500"/>
          </a:xfrm>
          <a:prstGeom prst="rect">
            <a:avLst/>
          </a:prstGeom>
        </p:spPr>
      </p:pic>
      <p:sp>
        <p:nvSpPr>
          <p:cNvPr id="5" name="TextBox 4"/>
          <p:cNvSpPr txBox="1"/>
          <p:nvPr/>
        </p:nvSpPr>
        <p:spPr>
          <a:xfrm>
            <a:off x="944796" y="371749"/>
            <a:ext cx="4264058" cy="1323439"/>
          </a:xfrm>
          <a:prstGeom prst="rect">
            <a:avLst/>
          </a:prstGeom>
          <a:noFill/>
        </p:spPr>
        <p:txBody>
          <a:bodyPr wrap="none" rtlCol="0">
            <a:spAutoFit/>
          </a:bodyPr>
          <a:lstStyle/>
          <a:p>
            <a:r>
              <a:rPr lang="en-US" sz="4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Christina Kubisch</a:t>
            </a:r>
          </a:p>
          <a:p>
            <a:r>
              <a:rPr lang="en-US" sz="4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Born 1948- Present</a:t>
            </a:r>
            <a:endParaRPr lang="en-US" sz="4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Tree>
    <p:extLst>
      <p:ext uri="{BB962C8B-B14F-4D97-AF65-F5344CB8AC3E}">
        <p14:creationId xmlns:p14="http://schemas.microsoft.com/office/powerpoint/2010/main" val="2385861815"/>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0926"/>
            <a:ext cx="8229600" cy="1143000"/>
          </a:xfrm>
        </p:spPr>
        <p:txBody>
          <a:bodyPr/>
          <a:lstStyle/>
          <a:p>
            <a:r>
              <a:rPr lang="en-US" dirty="0" smtClean="0"/>
              <a:t>Christina Kubisch</a:t>
            </a:r>
            <a:endParaRPr lang="en-US" dirty="0"/>
          </a:p>
        </p:txBody>
      </p:sp>
      <p:sp>
        <p:nvSpPr>
          <p:cNvPr id="3" name="Content Placeholder 2"/>
          <p:cNvSpPr>
            <a:spLocks noGrp="1"/>
          </p:cNvSpPr>
          <p:nvPr>
            <p:ph idx="1"/>
          </p:nvPr>
        </p:nvSpPr>
        <p:spPr>
          <a:xfrm>
            <a:off x="0" y="950301"/>
            <a:ext cx="9144000" cy="4525963"/>
          </a:xfrm>
        </p:spPr>
        <p:txBody>
          <a:bodyPr>
            <a:normAutofit fontScale="92500" lnSpcReduction="20000"/>
          </a:bodyPr>
          <a:lstStyle/>
          <a:p>
            <a:r>
              <a:rPr lang="en-US" dirty="0"/>
              <a:t>Christina </a:t>
            </a:r>
            <a:r>
              <a:rPr lang="en-US" dirty="0" smtClean="0"/>
              <a:t>Kubisch</a:t>
            </a:r>
            <a:r>
              <a:rPr lang="en-GB" dirty="0"/>
              <a:t> </a:t>
            </a:r>
            <a:r>
              <a:rPr lang="en-GB" dirty="0" smtClean="0"/>
              <a:t>was </a:t>
            </a:r>
            <a:r>
              <a:rPr lang="en-US" dirty="0"/>
              <a:t>b</a:t>
            </a:r>
            <a:r>
              <a:rPr lang="en-US" dirty="0" smtClean="0"/>
              <a:t>orn </a:t>
            </a:r>
            <a:r>
              <a:rPr lang="en-US" dirty="0"/>
              <a:t>1948 Bremen, Germany. </a:t>
            </a:r>
            <a:endParaRPr lang="en-US" dirty="0" smtClean="0"/>
          </a:p>
          <a:p>
            <a:pPr marL="0" indent="0">
              <a:buNone/>
            </a:pPr>
            <a:endParaRPr lang="en-US" dirty="0" smtClean="0"/>
          </a:p>
          <a:p>
            <a:r>
              <a:rPr lang="en-US" dirty="0" smtClean="0"/>
              <a:t>Christina’s work explore electromagnetic sounds. She often uses wireless headphones to explore the hidden sounds around us. Her pieces take place in galleries and sometimes take the form of site specific sound walks. </a:t>
            </a:r>
          </a:p>
          <a:p>
            <a:pPr marL="0" indent="0">
              <a:buNone/>
            </a:pPr>
            <a:endParaRPr lang="en-US" dirty="0" smtClean="0"/>
          </a:p>
          <a:p>
            <a:r>
              <a:rPr lang="en-US" dirty="0" smtClean="0"/>
              <a:t>A </a:t>
            </a:r>
            <a:r>
              <a:rPr lang="en-US" dirty="0"/>
              <a:t>concern with the environment plays a significant role in her work.  </a:t>
            </a:r>
            <a:r>
              <a:rPr lang="en-US" dirty="0" smtClean="0"/>
              <a:t>Her work could be seen to be a comment on the the </a:t>
            </a:r>
            <a:r>
              <a:rPr lang="en-US" dirty="0"/>
              <a:t>effects of exposure to </a:t>
            </a:r>
            <a:r>
              <a:rPr lang="en-US" dirty="0" smtClean="0"/>
              <a:t>harmful microwaves and sonic radiation.</a:t>
            </a:r>
            <a:endParaRPr lang="en-US" dirty="0"/>
          </a:p>
        </p:txBody>
      </p:sp>
    </p:spTree>
    <p:extLst>
      <p:ext uri="{BB962C8B-B14F-4D97-AF65-F5344CB8AC3E}">
        <p14:creationId xmlns:p14="http://schemas.microsoft.com/office/powerpoint/2010/main" val="3118738194"/>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43291"/>
            <a:ext cx="8819842" cy="461665"/>
          </a:xfrm>
          <a:prstGeom prst="rect">
            <a:avLst/>
          </a:prstGeom>
          <a:noFill/>
        </p:spPr>
        <p:txBody>
          <a:bodyPr wrap="none" rtlCol="0">
            <a:spAutoFit/>
          </a:bodyPr>
          <a:lstStyle/>
          <a:p>
            <a:r>
              <a:rPr lang="en-US" sz="2400" dirty="0" smtClean="0"/>
              <a:t>Video about Christina </a:t>
            </a:r>
            <a:r>
              <a:rPr lang="en-US" sz="2400" dirty="0" err="1" smtClean="0"/>
              <a:t>Kubisch’s</a:t>
            </a:r>
            <a:r>
              <a:rPr lang="en-US" sz="2400" dirty="0" smtClean="0"/>
              <a:t> art installation ‘The Magnetic Circles’</a:t>
            </a:r>
            <a:endParaRPr lang="en-US" sz="2400" dirty="0"/>
          </a:p>
        </p:txBody>
      </p:sp>
    </p:spTree>
    <p:extLst>
      <p:ext uri="{BB962C8B-B14F-4D97-AF65-F5344CB8AC3E}">
        <p14:creationId xmlns:p14="http://schemas.microsoft.com/office/powerpoint/2010/main" val="1522034946"/>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44945"/>
            <a:ext cx="8229600" cy="1143000"/>
          </a:xfrm>
        </p:spPr>
        <p:txBody>
          <a:bodyPr/>
          <a:lstStyle/>
          <a:p>
            <a:r>
              <a:rPr lang="en-US" u="sng" dirty="0" smtClean="0"/>
              <a:t>Practical Activity</a:t>
            </a:r>
            <a:endParaRPr lang="en-US" u="sng" dirty="0"/>
          </a:p>
        </p:txBody>
      </p:sp>
      <p:sp>
        <p:nvSpPr>
          <p:cNvPr id="3" name="Content Placeholder 2"/>
          <p:cNvSpPr>
            <a:spLocks noGrp="1"/>
          </p:cNvSpPr>
          <p:nvPr>
            <p:ph idx="1"/>
          </p:nvPr>
        </p:nvSpPr>
        <p:spPr>
          <a:xfrm>
            <a:off x="0" y="798055"/>
            <a:ext cx="9144000" cy="6059945"/>
          </a:xfrm>
        </p:spPr>
        <p:txBody>
          <a:bodyPr/>
          <a:lstStyle/>
          <a:p>
            <a:r>
              <a:rPr lang="en-US" sz="2800" dirty="0" smtClean="0"/>
              <a:t>We can find our own hidden electromagnetic sounds through probing everyday objects with an electromagnetic pick up. Through the purchase of an relatively inexpensive telephone pick up (available from high street retailer such as Maplins) we can attach the device to everyday items such as laptop computers, cd players and mobile phones to access sinister hidden sounds. We can connect this device to an amplifier via the aid of a ¼” adapter.</a:t>
            </a:r>
          </a:p>
          <a:p>
            <a:endParaRPr lang="en-US" dirty="0"/>
          </a:p>
          <a:p>
            <a:pPr marL="0" indent="0">
              <a:buNone/>
            </a:pPr>
            <a:r>
              <a:rPr lang="en-US" dirty="0" smtClean="0"/>
              <a:t> </a:t>
            </a:r>
            <a:endParaRPr lang="en-US" dirty="0"/>
          </a:p>
        </p:txBody>
      </p:sp>
      <p:pic>
        <p:nvPicPr>
          <p:cNvPr id="4" name="Picture 3" descr="419TgdpVYDL._SL500_AA300_.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99995" y="4213158"/>
            <a:ext cx="2867432" cy="2644841"/>
          </a:xfrm>
          <a:prstGeom prst="rect">
            <a:avLst/>
          </a:prstGeom>
        </p:spPr>
      </p:pic>
    </p:spTree>
    <p:extLst>
      <p:ext uri="{BB962C8B-B14F-4D97-AF65-F5344CB8AC3E}">
        <p14:creationId xmlns:p14="http://schemas.microsoft.com/office/powerpoint/2010/main" val="2957100544"/>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aurie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5328030" cy="6858000"/>
          </a:xfrm>
          <a:prstGeom prst="rect">
            <a:avLst/>
          </a:prstGeom>
        </p:spPr>
      </p:pic>
      <p:sp>
        <p:nvSpPr>
          <p:cNvPr id="5" name="TextBox 4"/>
          <p:cNvSpPr txBox="1"/>
          <p:nvPr/>
        </p:nvSpPr>
        <p:spPr>
          <a:xfrm>
            <a:off x="5328032" y="4228648"/>
            <a:ext cx="3815968" cy="1200329"/>
          </a:xfrm>
          <a:prstGeom prst="rect">
            <a:avLst/>
          </a:prstGeom>
          <a:noFill/>
        </p:spPr>
        <p:txBody>
          <a:bodyPr wrap="square" rtlCol="0">
            <a:spAutoFit/>
          </a:bodyPr>
          <a:lstStyle/>
          <a:p>
            <a:r>
              <a:rPr lang="en-US"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Laurie Anderson</a:t>
            </a:r>
          </a:p>
          <a:p>
            <a:r>
              <a:rPr lang="en-US"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Born 1947- Present</a:t>
            </a:r>
            <a:endParaRPr lang="en-US" sz="3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val="3406109981"/>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2986"/>
            <a:ext cx="8229600" cy="1143000"/>
          </a:xfrm>
        </p:spPr>
        <p:txBody>
          <a:bodyPr/>
          <a:lstStyle/>
          <a:p>
            <a:r>
              <a:rPr lang="en-US" dirty="0" smtClean="0"/>
              <a:t>Laurie Anderson</a:t>
            </a:r>
            <a:endParaRPr lang="en-US" dirty="0"/>
          </a:p>
        </p:txBody>
      </p:sp>
      <p:sp>
        <p:nvSpPr>
          <p:cNvPr id="3" name="Content Placeholder 2"/>
          <p:cNvSpPr>
            <a:spLocks noGrp="1"/>
          </p:cNvSpPr>
          <p:nvPr>
            <p:ph idx="1"/>
          </p:nvPr>
        </p:nvSpPr>
        <p:spPr>
          <a:xfrm>
            <a:off x="0" y="1068779"/>
            <a:ext cx="9144000" cy="5789221"/>
          </a:xfrm>
        </p:spPr>
        <p:txBody>
          <a:bodyPr>
            <a:normAutofit/>
          </a:bodyPr>
          <a:lstStyle/>
          <a:p>
            <a:r>
              <a:rPr lang="en-US" dirty="0" smtClean="0"/>
              <a:t>Laurie Anderson is </a:t>
            </a:r>
            <a:r>
              <a:rPr lang="en-US" dirty="0"/>
              <a:t>an American experimental performance artist, composer and musician who </a:t>
            </a:r>
            <a:r>
              <a:rPr lang="en-US" dirty="0" smtClean="0"/>
              <a:t>use the voice, plays </a:t>
            </a:r>
            <a:r>
              <a:rPr lang="en-US" dirty="0"/>
              <a:t>violin and </a:t>
            </a:r>
            <a:r>
              <a:rPr lang="en-US" dirty="0" smtClean="0"/>
              <a:t>keyboards.</a:t>
            </a:r>
          </a:p>
          <a:p>
            <a:r>
              <a:rPr lang="en-US" dirty="0" smtClean="0"/>
              <a:t>Laurie Anderson rose to fame in 1981 with the unlikely no. 2 UK hit single “O superman”. An unlikely commercial success which comprised of a </a:t>
            </a:r>
            <a:r>
              <a:rPr lang="en-US" dirty="0"/>
              <a:t>half-sung, half-</a:t>
            </a:r>
            <a:r>
              <a:rPr lang="en-US" dirty="0" smtClean="0"/>
              <a:t>spoke monologue with an minimalist art aesthetic. The  piece is from a larger collection of songs called United States. </a:t>
            </a:r>
          </a:p>
        </p:txBody>
      </p:sp>
    </p:spTree>
    <p:extLst>
      <p:ext uri="{BB962C8B-B14F-4D97-AF65-F5344CB8AC3E}">
        <p14:creationId xmlns:p14="http://schemas.microsoft.com/office/powerpoint/2010/main" val="1524919326"/>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47368" y="0"/>
            <a:ext cx="8418090" cy="707886"/>
          </a:xfrm>
          <a:prstGeom prst="rect">
            <a:avLst/>
          </a:prstGeom>
          <a:noFill/>
        </p:spPr>
        <p:txBody>
          <a:bodyPr wrap="none" rtlCol="0">
            <a:spAutoFit/>
          </a:bodyPr>
          <a:lstStyle/>
          <a:p>
            <a:r>
              <a:rPr lang="en-US" sz="4000" dirty="0" smtClean="0"/>
              <a:t>Video of Laurie Anderson ‘O Superman’</a:t>
            </a:r>
            <a:endParaRPr lang="en-US" sz="4000" dirty="0"/>
          </a:p>
        </p:txBody>
      </p:sp>
    </p:spTree>
    <p:extLst>
      <p:ext uri="{BB962C8B-B14F-4D97-AF65-F5344CB8AC3E}">
        <p14:creationId xmlns:p14="http://schemas.microsoft.com/office/powerpoint/2010/main" val="2361648174"/>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p:spPr>
        <p:txBody>
          <a:bodyPr>
            <a:normAutofit fontScale="32500" lnSpcReduction="20000"/>
          </a:bodyPr>
          <a:lstStyle/>
          <a:p>
            <a:pPr marL="0" indent="0">
              <a:buNone/>
            </a:pPr>
            <a:r>
              <a:rPr lang="en-US" sz="4600" b="1" dirty="0"/>
              <a:t>O Superman</a:t>
            </a:r>
          </a:p>
          <a:p>
            <a:pPr marL="0" indent="0">
              <a:buNone/>
            </a:pPr>
            <a:r>
              <a:rPr lang="en-US" sz="4600" dirty="0"/>
              <a:t>by Laurie Anderson</a:t>
            </a:r>
            <a:r>
              <a:rPr lang="en-US" sz="4600" dirty="0" smtClean="0"/>
              <a:t>, </a:t>
            </a:r>
            <a:r>
              <a:rPr lang="en-US" sz="4600" dirty="0"/>
              <a:t>1981.</a:t>
            </a:r>
          </a:p>
          <a:p>
            <a:pPr marL="0" indent="0">
              <a:buNone/>
            </a:pPr>
            <a:r>
              <a:rPr lang="en-US" sz="4600" dirty="0"/>
              <a:t>O Superman. O judge. O Mom and Dad. Mom and Dad.</a:t>
            </a:r>
            <a:br>
              <a:rPr lang="en-US" sz="4600" dirty="0"/>
            </a:br>
            <a:r>
              <a:rPr lang="en-US" sz="4600" dirty="0"/>
              <a:t>O Superman. O judge. O Mom and Dad. Mom and Dad.</a:t>
            </a:r>
            <a:br>
              <a:rPr lang="en-US" sz="4600" dirty="0"/>
            </a:br>
            <a:r>
              <a:rPr lang="en-US" sz="4600" dirty="0"/>
              <a:t>Hi. I'm not home right now. But if you want to leave a</a:t>
            </a:r>
            <a:br>
              <a:rPr lang="en-US" sz="4600" dirty="0"/>
            </a:br>
            <a:r>
              <a:rPr lang="en-US" sz="4600" dirty="0"/>
              <a:t>message, just start talking at the sound of the tone.</a:t>
            </a:r>
            <a:br>
              <a:rPr lang="en-US" sz="4600" dirty="0"/>
            </a:br>
            <a:r>
              <a:rPr lang="en-US" sz="4600" dirty="0"/>
              <a:t>Hello? This is your Mother. Are you there? Are you</a:t>
            </a:r>
            <a:br>
              <a:rPr lang="en-US" sz="4600" dirty="0"/>
            </a:br>
            <a:r>
              <a:rPr lang="en-US" sz="4600" dirty="0"/>
              <a:t>coming home?</a:t>
            </a:r>
            <a:br>
              <a:rPr lang="en-US" sz="4600" dirty="0"/>
            </a:br>
            <a:r>
              <a:rPr lang="en-US" sz="4600" dirty="0"/>
              <a:t>Hello? Is anybody home? Well, you don't know me,</a:t>
            </a:r>
            <a:br>
              <a:rPr lang="en-US" sz="4600" dirty="0"/>
            </a:br>
            <a:r>
              <a:rPr lang="en-US" sz="4600" dirty="0"/>
              <a:t>but I know you.</a:t>
            </a:r>
            <a:br>
              <a:rPr lang="en-US" sz="4600" dirty="0"/>
            </a:br>
            <a:r>
              <a:rPr lang="en-US" sz="4600" dirty="0"/>
              <a:t>And I've got a message to give to you.</a:t>
            </a:r>
            <a:br>
              <a:rPr lang="en-US" sz="4600" dirty="0"/>
            </a:br>
            <a:r>
              <a:rPr lang="en-US" sz="4600" dirty="0"/>
              <a:t>Here come the planes.</a:t>
            </a:r>
            <a:br>
              <a:rPr lang="en-US" sz="4600" dirty="0"/>
            </a:br>
            <a:r>
              <a:rPr lang="en-US" sz="4600" dirty="0"/>
              <a:t>So you better get ready. Ready to go. You can come</a:t>
            </a:r>
            <a:br>
              <a:rPr lang="en-US" sz="4600" dirty="0"/>
            </a:br>
            <a:r>
              <a:rPr lang="en-US" sz="4600" dirty="0"/>
              <a:t>as you are, but pay as you go. Pay as you go.</a:t>
            </a:r>
          </a:p>
          <a:p>
            <a:pPr marL="0" indent="0">
              <a:buNone/>
            </a:pPr>
            <a:r>
              <a:rPr lang="en-US" sz="4600" dirty="0"/>
              <a:t>And I said: OK. Who is this really? And the voice said:</a:t>
            </a:r>
            <a:br>
              <a:rPr lang="en-US" sz="4600" dirty="0"/>
            </a:br>
            <a:r>
              <a:rPr lang="en-US" sz="4600" dirty="0"/>
              <a:t>This is the hand, the hand that takes. This is the</a:t>
            </a:r>
            <a:br>
              <a:rPr lang="en-US" sz="4600" dirty="0"/>
            </a:br>
            <a:r>
              <a:rPr lang="en-US" sz="4600" dirty="0"/>
              <a:t>hand, the hand that takes.</a:t>
            </a:r>
            <a:br>
              <a:rPr lang="en-US" sz="4600" dirty="0"/>
            </a:br>
            <a:r>
              <a:rPr lang="en-US" sz="4600" dirty="0"/>
              <a:t>This is the hand, the hand that takes.</a:t>
            </a:r>
            <a:br>
              <a:rPr lang="en-US" sz="4600" dirty="0"/>
            </a:br>
            <a:r>
              <a:rPr lang="en-US" sz="4600" dirty="0"/>
              <a:t>Here come the planes.</a:t>
            </a:r>
            <a:br>
              <a:rPr lang="en-US" sz="4600" dirty="0"/>
            </a:br>
            <a:r>
              <a:rPr lang="en-US" sz="4600" dirty="0"/>
              <a:t>They're American planes. Made in America.</a:t>
            </a:r>
            <a:br>
              <a:rPr lang="en-US" sz="4600" dirty="0"/>
            </a:br>
            <a:r>
              <a:rPr lang="en-US" sz="4600" dirty="0"/>
              <a:t>Smoking or non-smoking?</a:t>
            </a:r>
            <a:br>
              <a:rPr lang="en-US" sz="4600" dirty="0"/>
            </a:br>
            <a:r>
              <a:rPr lang="en-US" sz="4600" dirty="0"/>
              <a:t>And the voice said: Neither snow nor rain nor gloom</a:t>
            </a:r>
            <a:br>
              <a:rPr lang="en-US" sz="4600" dirty="0"/>
            </a:br>
            <a:r>
              <a:rPr lang="en-US" sz="4600" dirty="0"/>
              <a:t>of night shall stay these couriers from the swift</a:t>
            </a:r>
            <a:br>
              <a:rPr lang="en-US" sz="4600" dirty="0"/>
            </a:br>
            <a:r>
              <a:rPr lang="en-US" sz="4600" dirty="0"/>
              <a:t>completion of their appointed rounds.</a:t>
            </a:r>
          </a:p>
          <a:p>
            <a:pPr marL="0" indent="0">
              <a:buNone/>
            </a:pPr>
            <a:r>
              <a:rPr lang="en-US" sz="4600" dirty="0"/>
              <a:t>'Cause when love is gone, there's always justice.</a:t>
            </a:r>
            <a:br>
              <a:rPr lang="en-US" sz="4600" dirty="0"/>
            </a:br>
            <a:r>
              <a:rPr lang="en-US" sz="4600" dirty="0"/>
              <a:t>And when </a:t>
            </a:r>
            <a:r>
              <a:rPr lang="en-US" sz="4600" dirty="0" smtClean="0"/>
              <a:t>justice </a:t>
            </a:r>
            <a:r>
              <a:rPr lang="en-US" sz="4600" dirty="0"/>
              <a:t>is gone, there's always force.</a:t>
            </a:r>
            <a:br>
              <a:rPr lang="en-US" sz="4600" dirty="0"/>
            </a:br>
            <a:r>
              <a:rPr lang="en-US" sz="4600" dirty="0"/>
              <a:t>And when force is gone, there's always Mom. Hi Mom!</a:t>
            </a:r>
          </a:p>
          <a:p>
            <a:pPr marL="0" indent="0">
              <a:buNone/>
            </a:pPr>
            <a:r>
              <a:rPr lang="en-US" sz="4600" dirty="0"/>
              <a:t>So hold me, Mom, in your long arms. So hold me,</a:t>
            </a:r>
            <a:br>
              <a:rPr lang="en-US" sz="4600" dirty="0"/>
            </a:br>
            <a:r>
              <a:rPr lang="en-US" sz="4600" dirty="0"/>
              <a:t>Mom, in your long arms.</a:t>
            </a:r>
            <a:br>
              <a:rPr lang="en-US" sz="4600" dirty="0"/>
            </a:br>
            <a:r>
              <a:rPr lang="en-US" sz="4600" dirty="0"/>
              <a:t>In your automatic arms. Your electronic arms.</a:t>
            </a:r>
            <a:br>
              <a:rPr lang="en-US" sz="4600" dirty="0"/>
            </a:br>
            <a:r>
              <a:rPr lang="en-US" sz="4600" dirty="0"/>
              <a:t>In your arms.</a:t>
            </a:r>
            <a:br>
              <a:rPr lang="en-US" sz="4600" dirty="0"/>
            </a:br>
            <a:r>
              <a:rPr lang="en-US" sz="4600" dirty="0"/>
              <a:t>So hold me, Mom, in your long arms.</a:t>
            </a:r>
            <a:br>
              <a:rPr lang="en-US" sz="4600" dirty="0"/>
            </a:br>
            <a:r>
              <a:rPr lang="en-US" sz="4600" dirty="0"/>
              <a:t>Your petrochemical arms. Your military arms.</a:t>
            </a:r>
            <a:br>
              <a:rPr lang="en-US" sz="4600" dirty="0"/>
            </a:br>
            <a:r>
              <a:rPr lang="en-US" sz="4600" dirty="0"/>
              <a:t>In your electronic arms.</a:t>
            </a:r>
          </a:p>
          <a:p>
            <a:pPr marL="0" indent="0">
              <a:buNone/>
            </a:pPr>
            <a:endParaRPr lang="en-US" dirty="0"/>
          </a:p>
        </p:txBody>
      </p:sp>
      <p:pic>
        <p:nvPicPr>
          <p:cNvPr id="2" name="Picture 1" descr="superman_pic.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21200" y="0"/>
            <a:ext cx="4622799" cy="6858000"/>
          </a:xfrm>
          <a:prstGeom prst="rect">
            <a:avLst/>
          </a:prstGeom>
        </p:spPr>
      </p:pic>
    </p:spTree>
    <p:extLst>
      <p:ext uri="{BB962C8B-B14F-4D97-AF65-F5344CB8AC3E}">
        <p14:creationId xmlns:p14="http://schemas.microsoft.com/office/powerpoint/2010/main" val="3230422330"/>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extBox 1"/>
          <p:cNvSpPr txBox="1">
            <a:spLocks noChangeArrowheads="1"/>
          </p:cNvSpPr>
          <p:nvPr/>
        </p:nvSpPr>
        <p:spPr bwMode="auto">
          <a:xfrm>
            <a:off x="0" y="152400"/>
            <a:ext cx="9040813" cy="243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2800" u="sng" dirty="0"/>
              <a:t>Does my </a:t>
            </a:r>
            <a:r>
              <a:rPr lang="en-US" sz="2800" u="sng" dirty="0" smtClean="0"/>
              <a:t>localized </a:t>
            </a:r>
            <a:r>
              <a:rPr lang="en-US" sz="2800" u="sng" dirty="0"/>
              <a:t>primary research match national and international trends?</a:t>
            </a:r>
          </a:p>
          <a:p>
            <a:pPr eaLnBrk="1" hangingPunct="1"/>
            <a:endParaRPr lang="en-US" sz="3200" u="sng" dirty="0"/>
          </a:p>
          <a:p>
            <a:pPr eaLnBrk="1" hangingPunct="1"/>
            <a:endParaRPr lang="en-US" sz="3200" u="sng" dirty="0"/>
          </a:p>
          <a:p>
            <a:pPr eaLnBrk="1" hangingPunct="1"/>
            <a:endParaRPr lang="en-US" sz="3200" u="sng" dirty="0"/>
          </a:p>
        </p:txBody>
      </p:sp>
      <p:sp>
        <p:nvSpPr>
          <p:cNvPr id="4" name="Content Placeholder 3"/>
          <p:cNvSpPr>
            <a:spLocks noGrp="1"/>
          </p:cNvSpPr>
          <p:nvPr>
            <p:ph idx="1"/>
          </p:nvPr>
        </p:nvSpPr>
        <p:spPr>
          <a:xfrm>
            <a:off x="0" y="1465263"/>
            <a:ext cx="9144000" cy="5392737"/>
          </a:xfrm>
        </p:spPr>
        <p:txBody>
          <a:bodyPr rtlCol="0">
            <a:normAutofit fontScale="85000" lnSpcReduction="20000"/>
          </a:bodyPr>
          <a:lstStyle/>
          <a:p>
            <a:pPr eaLnBrk="1" fontAlgn="auto" hangingPunct="1">
              <a:spcAft>
                <a:spcPts val="0"/>
              </a:spcAft>
              <a:buFont typeface="Arial"/>
              <a:buChar char="•"/>
              <a:defRPr/>
            </a:pPr>
            <a:r>
              <a:rPr lang="en-US" dirty="0" smtClean="0">
                <a:ea typeface="+mn-ea"/>
                <a:cs typeface="+mn-cs"/>
              </a:rPr>
              <a:t>According to exam board Edexcel in 2008 AS Music Technology male entries were:</a:t>
            </a:r>
          </a:p>
          <a:p>
            <a:pPr eaLnBrk="1" fontAlgn="auto" hangingPunct="1">
              <a:spcAft>
                <a:spcPts val="0"/>
              </a:spcAft>
              <a:buFont typeface="Arial"/>
              <a:buChar char="•"/>
              <a:defRPr/>
            </a:pPr>
            <a:endParaRPr lang="en-US" dirty="0" smtClean="0">
              <a:ea typeface="+mn-ea"/>
              <a:cs typeface="+mn-cs"/>
            </a:endParaRPr>
          </a:p>
          <a:p>
            <a:pPr marL="0" indent="0" eaLnBrk="1" fontAlgn="auto" hangingPunct="1">
              <a:spcAft>
                <a:spcPts val="0"/>
              </a:spcAft>
              <a:buFont typeface="Arial"/>
              <a:buNone/>
              <a:defRPr/>
            </a:pPr>
            <a:r>
              <a:rPr lang="en-US" dirty="0" smtClean="0">
                <a:ea typeface="+mn-ea"/>
                <a:cs typeface="+mn-cs"/>
              </a:rPr>
              <a:t>Male: 4209   Female: 1077</a:t>
            </a:r>
          </a:p>
          <a:p>
            <a:pPr marL="0" indent="0" eaLnBrk="1" fontAlgn="auto" hangingPunct="1">
              <a:spcAft>
                <a:spcPts val="0"/>
              </a:spcAft>
              <a:buFont typeface="Arial"/>
              <a:buNone/>
              <a:defRPr/>
            </a:pPr>
            <a:endParaRPr lang="en-US" dirty="0" smtClean="0">
              <a:ea typeface="+mn-ea"/>
              <a:cs typeface="+mn-cs"/>
            </a:endParaRPr>
          </a:p>
          <a:p>
            <a:pPr marL="0" indent="0" eaLnBrk="1" fontAlgn="auto" hangingPunct="1">
              <a:spcAft>
                <a:spcPts val="0"/>
              </a:spcAft>
              <a:buFont typeface="Arial"/>
              <a:buNone/>
              <a:defRPr/>
            </a:pPr>
            <a:r>
              <a:rPr lang="en-US" dirty="0" smtClean="0">
                <a:ea typeface="+mn-ea"/>
                <a:cs typeface="+mn-cs"/>
              </a:rPr>
              <a:t>and A2 was:</a:t>
            </a:r>
          </a:p>
          <a:p>
            <a:pPr marL="0" indent="0" eaLnBrk="1" fontAlgn="auto" hangingPunct="1">
              <a:spcAft>
                <a:spcPts val="0"/>
              </a:spcAft>
              <a:buFont typeface="Arial"/>
              <a:buNone/>
              <a:defRPr/>
            </a:pPr>
            <a:endParaRPr lang="en-US" dirty="0" smtClean="0">
              <a:ea typeface="+mn-ea"/>
              <a:cs typeface="+mn-cs"/>
            </a:endParaRPr>
          </a:p>
          <a:p>
            <a:pPr marL="0" indent="0" eaLnBrk="1" fontAlgn="auto" hangingPunct="1">
              <a:spcAft>
                <a:spcPts val="0"/>
              </a:spcAft>
              <a:buFont typeface="Arial"/>
              <a:buNone/>
              <a:defRPr/>
            </a:pPr>
            <a:r>
              <a:rPr lang="en-US" dirty="0" smtClean="0">
                <a:ea typeface="+mn-ea"/>
                <a:cs typeface="+mn-cs"/>
              </a:rPr>
              <a:t>Male: 2792 Female: 589 </a:t>
            </a:r>
          </a:p>
          <a:p>
            <a:pPr marL="0" indent="0" eaLnBrk="1" fontAlgn="auto" hangingPunct="1">
              <a:spcAft>
                <a:spcPts val="0"/>
              </a:spcAft>
              <a:buFont typeface="Arial"/>
              <a:buNone/>
              <a:defRPr/>
            </a:pPr>
            <a:endParaRPr lang="en-US" dirty="0" smtClean="0">
              <a:ea typeface="+mn-ea"/>
              <a:cs typeface="+mn-cs"/>
            </a:endParaRPr>
          </a:p>
          <a:p>
            <a:pPr eaLnBrk="1" fontAlgn="auto" hangingPunct="1">
              <a:spcAft>
                <a:spcPts val="0"/>
              </a:spcAft>
              <a:buFont typeface="Arial"/>
              <a:buChar char="•"/>
              <a:defRPr/>
            </a:pPr>
            <a:r>
              <a:rPr lang="en-US" dirty="0">
                <a:ea typeface="+mn-ea"/>
                <a:cs typeface="+mn-cs"/>
              </a:rPr>
              <a:t>Increased use of music technology is encouraging more boys to take up general music Advanced (A) level, boys were found to be five times more likely to be entered for Music technology A level (Ofsted, 2009). </a:t>
            </a:r>
          </a:p>
          <a:p>
            <a:pPr marL="0" indent="0" eaLnBrk="1" fontAlgn="auto" hangingPunct="1">
              <a:spcAft>
                <a:spcPts val="0"/>
              </a:spcAft>
              <a:buFont typeface="Arial"/>
              <a:buNone/>
              <a:defRPr/>
            </a:pPr>
            <a:endParaRPr lang="en-US" dirty="0" smtClean="0">
              <a:ea typeface="+mn-ea"/>
              <a:cs typeface="+mn-cs"/>
            </a:endParaRPr>
          </a:p>
        </p:txBody>
      </p:sp>
    </p:spTree>
    <p:extLst>
      <p:ext uri="{BB962C8B-B14F-4D97-AF65-F5344CB8AC3E}">
        <p14:creationId xmlns:p14="http://schemas.microsoft.com/office/powerpoint/2010/main" val="1187566612"/>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4525963"/>
          </a:xfrm>
        </p:spPr>
        <p:txBody>
          <a:bodyPr/>
          <a:lstStyle/>
          <a:p>
            <a:r>
              <a:rPr lang="en-US" dirty="0"/>
              <a:t>In 1977, she created a tape-bow violin that uses recorded magnetic tape on the bow instead of horsehair and a magnetic tape head in the </a:t>
            </a:r>
            <a:r>
              <a:rPr lang="en-US" dirty="0" smtClean="0"/>
              <a:t>bridge.</a:t>
            </a:r>
          </a:p>
          <a:p>
            <a:pPr marL="0" indent="0">
              <a:buNone/>
            </a:pPr>
            <a:endParaRPr lang="en-US" dirty="0"/>
          </a:p>
        </p:txBody>
      </p:sp>
      <p:pic>
        <p:nvPicPr>
          <p:cNvPr id="2" name="Picture 1" descr="screen-captur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0142" y="1708984"/>
            <a:ext cx="7868137" cy="4889565"/>
          </a:xfrm>
          <a:prstGeom prst="rect">
            <a:avLst/>
          </a:prstGeom>
        </p:spPr>
      </p:pic>
    </p:spTree>
    <p:extLst>
      <p:ext uri="{BB962C8B-B14F-4D97-AF65-F5344CB8AC3E}">
        <p14:creationId xmlns:p14="http://schemas.microsoft.com/office/powerpoint/2010/main" val="3203744726"/>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6468" y="40259"/>
            <a:ext cx="8781145" cy="646331"/>
          </a:xfrm>
          <a:prstGeom prst="rect">
            <a:avLst/>
          </a:prstGeom>
          <a:noFill/>
        </p:spPr>
        <p:txBody>
          <a:bodyPr wrap="none" rtlCol="0">
            <a:spAutoFit/>
          </a:bodyPr>
          <a:lstStyle/>
          <a:p>
            <a:r>
              <a:rPr lang="en-US" sz="3600" dirty="0" smtClean="0"/>
              <a:t>Video of Laurie Anderson ‘Home of the brave’</a:t>
            </a:r>
            <a:endParaRPr lang="en-US" sz="3600" dirty="0"/>
          </a:p>
        </p:txBody>
      </p:sp>
    </p:spTree>
    <p:extLst>
      <p:ext uri="{BB962C8B-B14F-4D97-AF65-F5344CB8AC3E}">
        <p14:creationId xmlns:p14="http://schemas.microsoft.com/office/powerpoint/2010/main" val="403332617"/>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8780" y="-260095"/>
            <a:ext cx="8229600" cy="1143000"/>
          </a:xfrm>
        </p:spPr>
        <p:txBody>
          <a:bodyPr>
            <a:normAutofit/>
          </a:bodyPr>
          <a:lstStyle/>
          <a:p>
            <a:r>
              <a:rPr lang="en-US" u="sng" dirty="0" smtClean="0"/>
              <a:t>Voice manipulation workshop</a:t>
            </a:r>
            <a:endParaRPr lang="en-US" u="sng" dirty="0"/>
          </a:p>
        </p:txBody>
      </p:sp>
      <p:sp>
        <p:nvSpPr>
          <p:cNvPr id="3" name="Content Placeholder 2"/>
          <p:cNvSpPr>
            <a:spLocks noGrp="1"/>
          </p:cNvSpPr>
          <p:nvPr>
            <p:ph idx="1"/>
          </p:nvPr>
        </p:nvSpPr>
        <p:spPr>
          <a:xfrm>
            <a:off x="348780" y="1177207"/>
            <a:ext cx="4946627" cy="5808582"/>
          </a:xfrm>
        </p:spPr>
        <p:txBody>
          <a:bodyPr>
            <a:normAutofit lnSpcReduction="10000"/>
          </a:bodyPr>
          <a:lstStyle/>
          <a:p>
            <a:r>
              <a:rPr lang="en-US" sz="2800" dirty="0" smtClean="0"/>
              <a:t>Guitar FX pedals can accept signals from any sound source with a Jack input. </a:t>
            </a:r>
          </a:p>
          <a:p>
            <a:pPr marL="0" indent="0">
              <a:buNone/>
            </a:pPr>
            <a:endParaRPr lang="en-US" sz="2800" dirty="0" smtClean="0"/>
          </a:p>
          <a:p>
            <a:r>
              <a:rPr lang="en-US" sz="2800" dirty="0" smtClean="0"/>
              <a:t>If you don’t have any instruments to hand, a variety of interesting sounds can be achieved by speeding up and slowing down the voice. The sounds we have created today were created through putting a microphone through a Behringer Pitchshifter (US600)</a:t>
            </a:r>
          </a:p>
          <a:p>
            <a:endParaRPr lang="en-US" sz="2800" dirty="0"/>
          </a:p>
          <a:p>
            <a:pPr marL="0" indent="0">
              <a:buNone/>
            </a:pPr>
            <a:endParaRPr lang="en-US" sz="2800" dirty="0" smtClean="0"/>
          </a:p>
        </p:txBody>
      </p:sp>
      <p:pic>
        <p:nvPicPr>
          <p:cNvPr id="4" name="Picture 3" descr="82090_l.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59007" y="1053290"/>
            <a:ext cx="3784993" cy="5111551"/>
          </a:xfrm>
          <a:prstGeom prst="rect">
            <a:avLst/>
          </a:prstGeom>
        </p:spPr>
      </p:pic>
    </p:spTree>
    <p:extLst>
      <p:ext uri="{BB962C8B-B14F-4D97-AF65-F5344CB8AC3E}">
        <p14:creationId xmlns:p14="http://schemas.microsoft.com/office/powerpoint/2010/main" val="1907965425"/>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eadImage_preview.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1120" y="1688363"/>
            <a:ext cx="7868138" cy="4972146"/>
          </a:xfrm>
          <a:prstGeom prst="rect">
            <a:avLst/>
          </a:prstGeom>
        </p:spPr>
      </p:pic>
      <p:sp>
        <p:nvSpPr>
          <p:cNvPr id="5" name="TextBox 4"/>
          <p:cNvSpPr txBox="1"/>
          <p:nvPr/>
        </p:nvSpPr>
        <p:spPr>
          <a:xfrm>
            <a:off x="511120" y="46469"/>
            <a:ext cx="5766873" cy="1323439"/>
          </a:xfrm>
          <a:prstGeom prst="rect">
            <a:avLst/>
          </a:prstGeom>
          <a:noFill/>
        </p:spPr>
        <p:txBody>
          <a:bodyPr wrap="none" rtlCol="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en-US" sz="4000" b="1" dirty="0" smtClean="0">
                <a:ln/>
                <a:solidFill>
                  <a:schemeClr val="accent3"/>
                </a:solidFill>
              </a:rPr>
              <a:t>Kaffe Matthews</a:t>
            </a:r>
          </a:p>
          <a:p>
            <a:r>
              <a:rPr lang="en-US" sz="4000" b="1" dirty="0" smtClean="0">
                <a:ln/>
                <a:solidFill>
                  <a:schemeClr val="accent3"/>
                </a:solidFill>
              </a:rPr>
              <a:t>Active since 1990- present</a:t>
            </a:r>
          </a:p>
        </p:txBody>
      </p:sp>
    </p:spTree>
    <p:extLst>
      <p:ext uri="{BB962C8B-B14F-4D97-AF65-F5344CB8AC3E}">
        <p14:creationId xmlns:p14="http://schemas.microsoft.com/office/powerpoint/2010/main" val="1641545410"/>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p:spPr>
        <p:txBody>
          <a:bodyPr>
            <a:normAutofit/>
          </a:bodyPr>
          <a:lstStyle/>
          <a:p>
            <a:pPr marL="0" indent="0">
              <a:buNone/>
            </a:pPr>
            <a:r>
              <a:rPr lang="en-US" sz="2000" u="sng" dirty="0" err="1" smtClean="0"/>
              <a:t>Kaffe</a:t>
            </a:r>
            <a:r>
              <a:rPr lang="en-US" sz="2000" u="sng" dirty="0" smtClean="0"/>
              <a:t> </a:t>
            </a:r>
            <a:r>
              <a:rPr lang="en-US" sz="2000" u="sng" dirty="0" smtClean="0"/>
              <a:t>Matthews</a:t>
            </a:r>
          </a:p>
          <a:p>
            <a:pPr marL="0" indent="0">
              <a:buNone/>
            </a:pPr>
            <a:endParaRPr lang="en-US" sz="2400" dirty="0" smtClean="0"/>
          </a:p>
          <a:p>
            <a:pPr marL="0" indent="0">
              <a:buNone/>
            </a:pPr>
            <a:r>
              <a:rPr lang="en-US" sz="2000" dirty="0" smtClean="0"/>
              <a:t>Kaffe </a:t>
            </a:r>
            <a:r>
              <a:rPr lang="en-US" sz="2000" dirty="0"/>
              <a:t>Matthews’s </a:t>
            </a:r>
            <a:r>
              <a:rPr lang="en-US" sz="2000" dirty="0" smtClean="0"/>
              <a:t> has been performing electroacoustic </a:t>
            </a:r>
            <a:r>
              <a:rPr lang="en-US" sz="2000" dirty="0"/>
              <a:t>music since </a:t>
            </a:r>
            <a:r>
              <a:rPr lang="en-US" sz="2000" dirty="0" smtClean="0"/>
              <a:t>1990</a:t>
            </a:r>
            <a:r>
              <a:rPr lang="en-US" sz="2000" dirty="0"/>
              <a:t>.</a:t>
            </a:r>
            <a:r>
              <a:rPr lang="en-US" sz="2000" dirty="0" smtClean="0"/>
              <a:t> Kaffe insists </a:t>
            </a:r>
            <a:r>
              <a:rPr lang="en-US" sz="2000" dirty="0"/>
              <a:t>on playing in the space rather than on the stage. </a:t>
            </a:r>
            <a:r>
              <a:rPr lang="en-US" sz="2000" dirty="0" smtClean="0"/>
              <a:t>The audience sit </a:t>
            </a:r>
            <a:r>
              <a:rPr lang="en-US" sz="2000" dirty="0"/>
              <a:t>around </a:t>
            </a:r>
            <a:r>
              <a:rPr lang="en-US" sz="2000" dirty="0" smtClean="0"/>
              <a:t>her </a:t>
            </a:r>
            <a:r>
              <a:rPr lang="en-US" sz="2000" dirty="0"/>
              <a:t>and get </a:t>
            </a:r>
            <a:r>
              <a:rPr lang="en-US" sz="2000" dirty="0" smtClean="0"/>
              <a:t>close. She plays in near darkness “so the </a:t>
            </a:r>
            <a:r>
              <a:rPr lang="en-US" sz="2000" dirty="0"/>
              <a:t>audience </a:t>
            </a:r>
            <a:r>
              <a:rPr lang="en-US" sz="2000" dirty="0" smtClean="0"/>
              <a:t>don’t have </a:t>
            </a:r>
            <a:r>
              <a:rPr lang="en-US" sz="2000" dirty="0"/>
              <a:t>to watch </a:t>
            </a:r>
            <a:r>
              <a:rPr lang="en-US" sz="2000" dirty="0" smtClean="0"/>
              <a:t>anything and can focus on listening”</a:t>
            </a:r>
            <a:r>
              <a:rPr lang="en-US" sz="2000" dirty="0" smtClean="0"/>
              <a:t>.</a:t>
            </a:r>
          </a:p>
          <a:p>
            <a:pPr marL="0" indent="0">
              <a:buNone/>
            </a:pPr>
            <a:endParaRPr lang="en-US" sz="2000" dirty="0"/>
          </a:p>
          <a:p>
            <a:pPr marL="0" indent="0">
              <a:buNone/>
            </a:pPr>
            <a:endParaRPr lang="en-US" sz="2000" dirty="0" smtClean="0"/>
          </a:p>
          <a:p>
            <a:pPr marL="0" indent="0">
              <a:buNone/>
            </a:pPr>
            <a:r>
              <a:rPr lang="en-US" dirty="0" smtClean="0"/>
              <a:t> </a:t>
            </a:r>
            <a:r>
              <a:rPr lang="en-US" dirty="0"/>
              <a:t> </a:t>
            </a:r>
            <a:endParaRPr lang="en-GB" dirty="0"/>
          </a:p>
          <a:p>
            <a:pPr marL="0" indent="0">
              <a:buNone/>
            </a:pPr>
            <a:endParaRPr lang="en-US" dirty="0"/>
          </a:p>
          <a:p>
            <a:pPr marL="0" indent="0">
              <a:buNone/>
            </a:pPr>
            <a:endParaRPr lang="en-US" dirty="0" smtClean="0"/>
          </a:p>
          <a:p>
            <a:pPr marL="0" indent="0">
              <a:buNone/>
            </a:pPr>
            <a:endParaRPr lang="en-GB" dirty="0"/>
          </a:p>
          <a:p>
            <a:pPr marL="0" indent="0">
              <a:buNone/>
            </a:pPr>
            <a:endParaRPr lang="en-GB" dirty="0"/>
          </a:p>
          <a:p>
            <a:pPr marL="0" indent="0">
              <a:buNone/>
            </a:pPr>
            <a:endParaRPr lang="en-US" dirty="0"/>
          </a:p>
        </p:txBody>
      </p:sp>
      <p:sp>
        <p:nvSpPr>
          <p:cNvPr id="4" name="TextBox 3"/>
          <p:cNvSpPr txBox="1"/>
          <p:nvPr/>
        </p:nvSpPr>
        <p:spPr>
          <a:xfrm>
            <a:off x="0" y="2564655"/>
            <a:ext cx="3982405" cy="400110"/>
          </a:xfrm>
          <a:prstGeom prst="rect">
            <a:avLst/>
          </a:prstGeom>
          <a:noFill/>
        </p:spPr>
        <p:txBody>
          <a:bodyPr wrap="none" rtlCol="0">
            <a:spAutoFit/>
          </a:bodyPr>
          <a:lstStyle/>
          <a:p>
            <a:r>
              <a:rPr lang="en-US" sz="2000" u="sng" dirty="0" smtClean="0"/>
              <a:t>Video of </a:t>
            </a:r>
            <a:r>
              <a:rPr lang="en-US" sz="2000" u="sng" dirty="0" err="1" smtClean="0"/>
              <a:t>Kaffe</a:t>
            </a:r>
            <a:r>
              <a:rPr lang="en-US" sz="2000" u="sng" dirty="0" smtClean="0"/>
              <a:t> Matthews playing live</a:t>
            </a:r>
            <a:endParaRPr lang="en-US" sz="2000" u="sng" dirty="0"/>
          </a:p>
        </p:txBody>
      </p:sp>
    </p:spTree>
    <p:extLst>
      <p:ext uri="{BB962C8B-B14F-4D97-AF65-F5344CB8AC3E}">
        <p14:creationId xmlns:p14="http://schemas.microsoft.com/office/powerpoint/2010/main" val="2887095985"/>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5258" y="221103"/>
            <a:ext cx="8412342" cy="1200328"/>
          </a:xfrm>
          <a:prstGeom prst="rect">
            <a:avLst/>
          </a:prstGeom>
        </p:spPr>
        <p:txBody>
          <a:bodyPr wrap="square">
            <a:spAutoFit/>
          </a:bodyPr>
          <a:lstStyle/>
          <a:p>
            <a:r>
              <a:rPr lang="en-US" sz="2400" u="sng" dirty="0"/>
              <a:t>Sonic bed Project</a:t>
            </a:r>
          </a:p>
          <a:p>
            <a:endParaRPr lang="en-US" sz="2400" dirty="0"/>
          </a:p>
          <a:p>
            <a:r>
              <a:rPr lang="en-US" sz="2400" dirty="0"/>
              <a:t>Each speaker (8 in total) has an independent sound source.</a:t>
            </a:r>
          </a:p>
        </p:txBody>
      </p:sp>
      <p:sp>
        <p:nvSpPr>
          <p:cNvPr id="4" name="TextBox 3"/>
          <p:cNvSpPr txBox="1"/>
          <p:nvPr/>
        </p:nvSpPr>
        <p:spPr>
          <a:xfrm>
            <a:off x="325258" y="1659381"/>
            <a:ext cx="2520492" cy="461665"/>
          </a:xfrm>
          <a:prstGeom prst="rect">
            <a:avLst/>
          </a:prstGeom>
          <a:noFill/>
        </p:spPr>
        <p:txBody>
          <a:bodyPr wrap="none" rtlCol="0">
            <a:spAutoFit/>
          </a:bodyPr>
          <a:lstStyle/>
          <a:p>
            <a:r>
              <a:rPr lang="en-US" sz="2400" u="sng" dirty="0" smtClean="0"/>
              <a:t>Video of Sonic Bed</a:t>
            </a:r>
            <a:endParaRPr lang="en-US" sz="2400" u="sng" dirty="0"/>
          </a:p>
        </p:txBody>
      </p:sp>
    </p:spTree>
    <p:extLst>
      <p:ext uri="{BB962C8B-B14F-4D97-AF65-F5344CB8AC3E}">
        <p14:creationId xmlns:p14="http://schemas.microsoft.com/office/powerpoint/2010/main" val="1763465119"/>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p:spPr>
        <p:txBody>
          <a:bodyPr>
            <a:normAutofit/>
          </a:bodyPr>
          <a:lstStyle/>
          <a:p>
            <a:pPr marL="0" indent="0">
              <a:buNone/>
            </a:pPr>
            <a:r>
              <a:rPr lang="en-US" b="1" dirty="0" smtClean="0"/>
              <a:t>The Big Debate</a:t>
            </a:r>
          </a:p>
          <a:p>
            <a:pPr marL="0" indent="0">
              <a:buNone/>
            </a:pPr>
            <a:endParaRPr lang="en-US" dirty="0"/>
          </a:p>
          <a:p>
            <a:pPr marL="0" indent="0">
              <a:buNone/>
            </a:pPr>
            <a:r>
              <a:rPr lang="en-US" dirty="0" smtClean="0"/>
              <a:t>Kaffe claims she wants to use the beds </a:t>
            </a:r>
            <a:r>
              <a:rPr lang="en-US" dirty="0"/>
              <a:t>to explore what frequencies do what to </a:t>
            </a:r>
            <a:r>
              <a:rPr lang="en-US" dirty="0" smtClean="0"/>
              <a:t>you. She wants to know:</a:t>
            </a:r>
            <a:endParaRPr lang="en-US" dirty="0"/>
          </a:p>
          <a:p>
            <a:pPr marL="0" indent="0">
              <a:buNone/>
            </a:pPr>
            <a:endParaRPr lang="en-US" dirty="0" smtClean="0"/>
          </a:p>
          <a:p>
            <a:r>
              <a:rPr lang="en-US" dirty="0" smtClean="0"/>
              <a:t>When </a:t>
            </a:r>
            <a:r>
              <a:rPr lang="en-US" dirty="0"/>
              <a:t>does it feel good or frightening? </a:t>
            </a:r>
            <a:endParaRPr lang="en-US" dirty="0" smtClean="0"/>
          </a:p>
          <a:p>
            <a:r>
              <a:rPr lang="en-US" dirty="0"/>
              <a:t>W</a:t>
            </a:r>
            <a:r>
              <a:rPr lang="en-US" dirty="0" smtClean="0"/>
              <a:t>hat </a:t>
            </a:r>
            <a:r>
              <a:rPr lang="en-US" dirty="0"/>
              <a:t>parts of the body? </a:t>
            </a:r>
            <a:endParaRPr lang="en-US" dirty="0" smtClean="0"/>
          </a:p>
          <a:p>
            <a:r>
              <a:rPr lang="en-US" dirty="0" smtClean="0"/>
              <a:t>What methods can affectively analyze this?</a:t>
            </a:r>
          </a:p>
          <a:p>
            <a:r>
              <a:rPr lang="en-US" dirty="0" smtClean="0"/>
              <a:t>To what extent the sensation could be different for each person?</a:t>
            </a:r>
          </a:p>
          <a:p>
            <a:endParaRPr lang="en-US" dirty="0" smtClean="0"/>
          </a:p>
          <a:p>
            <a:pPr marL="0" indent="0">
              <a:buNone/>
            </a:pPr>
            <a:endParaRPr lang="en-US" dirty="0"/>
          </a:p>
        </p:txBody>
      </p:sp>
    </p:spTree>
    <p:extLst>
      <p:ext uri="{BB962C8B-B14F-4D97-AF65-F5344CB8AC3E}">
        <p14:creationId xmlns:p14="http://schemas.microsoft.com/office/powerpoint/2010/main" val="2521367169"/>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fontScale="90000"/>
          </a:bodyPr>
          <a:lstStyle/>
          <a:p>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Marina Rosenfeld (Active 1993- present) </a:t>
            </a:r>
            <a:endParaRPr lang="en-US"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4" name="Content Placeholder 3" descr="103709284_7ff77e0663.jpg"/>
          <p:cNvPicPr>
            <a:picLocks noGrp="1" noChangeAspect="1"/>
          </p:cNvPicPr>
          <p:nvPr>
            <p:ph idx="1"/>
          </p:nvPr>
        </p:nvPicPr>
        <p:blipFill>
          <a:blip r:embed="rId2">
            <a:extLst>
              <a:ext uri="{28A0092B-C50C-407E-A947-70E740481C1C}">
                <a14:useLocalDpi xmlns:a14="http://schemas.microsoft.com/office/drawing/2010/main" val="0"/>
              </a:ext>
            </a:extLst>
          </a:blip>
          <a:srcRect t="13361" b="13361"/>
          <a:stretch>
            <a:fillRect/>
          </a:stretch>
        </p:blipFill>
        <p:spPr/>
      </p:pic>
    </p:spTree>
    <p:extLst>
      <p:ext uri="{BB962C8B-B14F-4D97-AF65-F5344CB8AC3E}">
        <p14:creationId xmlns:p14="http://schemas.microsoft.com/office/powerpoint/2010/main" val="2230173589"/>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4706"/>
            <a:ext cx="8229600" cy="1143000"/>
          </a:xfrm>
        </p:spPr>
        <p:txBody>
          <a:bodyPr/>
          <a:lstStyle/>
          <a:p>
            <a:r>
              <a:rPr lang="en-US" dirty="0" smtClean="0"/>
              <a:t>Sheer Frost Orchestra</a:t>
            </a:r>
            <a:endParaRPr lang="en-US" dirty="0"/>
          </a:p>
        </p:txBody>
      </p:sp>
      <p:sp>
        <p:nvSpPr>
          <p:cNvPr id="3" name="Content Placeholder 2"/>
          <p:cNvSpPr>
            <a:spLocks noGrp="1"/>
          </p:cNvSpPr>
          <p:nvPr>
            <p:ph idx="1"/>
          </p:nvPr>
        </p:nvSpPr>
        <p:spPr>
          <a:xfrm>
            <a:off x="0" y="1008294"/>
            <a:ext cx="9144000" cy="5849706"/>
          </a:xfrm>
        </p:spPr>
        <p:txBody>
          <a:bodyPr>
            <a:normAutofit fontScale="92500"/>
          </a:bodyPr>
          <a:lstStyle/>
          <a:p>
            <a:r>
              <a:rPr lang="en-US" dirty="0" smtClean="0"/>
              <a:t>Marina Rosenfeld’s Sheer </a:t>
            </a:r>
            <a:r>
              <a:rPr lang="en-US" dirty="0"/>
              <a:t>Frost Orchestra performances </a:t>
            </a:r>
            <a:r>
              <a:rPr lang="en-US" dirty="0" smtClean="0"/>
              <a:t> took place in </a:t>
            </a:r>
            <a:r>
              <a:rPr lang="en-US" dirty="0"/>
              <a:t>California and New </a:t>
            </a:r>
            <a:r>
              <a:rPr lang="en-US" dirty="0" smtClean="0"/>
              <a:t>York during the late 90’s. In these performances seventeen </a:t>
            </a:r>
            <a:r>
              <a:rPr lang="en-US" dirty="0"/>
              <a:t>mostly non-musician (or non-guitar playing) women play electric guitars on the floor with nail polish </a:t>
            </a:r>
            <a:r>
              <a:rPr lang="en-US" dirty="0" smtClean="0"/>
              <a:t>bottles.</a:t>
            </a:r>
          </a:p>
          <a:p>
            <a:pPr marL="0" indent="0">
              <a:buNone/>
            </a:pPr>
            <a:r>
              <a:rPr lang="en-US" dirty="0" smtClean="0"/>
              <a:t>  </a:t>
            </a:r>
          </a:p>
          <a:p>
            <a:r>
              <a:rPr lang="en-US" dirty="0" smtClean="0"/>
              <a:t>Marina sore the sonic potential of Nail Polish bottles whilst experimenting with prepared guitar techniques (using earrings</a:t>
            </a:r>
            <a:r>
              <a:rPr lang="en-US" dirty="0"/>
              <a:t>, pencils, </a:t>
            </a:r>
            <a:r>
              <a:rPr lang="en-US" dirty="0" smtClean="0"/>
              <a:t>etc.). Different </a:t>
            </a:r>
            <a:r>
              <a:rPr lang="en-US" dirty="0"/>
              <a:t>brands of nail polish </a:t>
            </a:r>
            <a:r>
              <a:rPr lang="en-US" dirty="0" smtClean="0"/>
              <a:t>provided different sonorities. </a:t>
            </a:r>
            <a:r>
              <a:rPr lang="en-US" dirty="0"/>
              <a:t>E</a:t>
            </a:r>
            <a:r>
              <a:rPr lang="en-US" dirty="0" smtClean="0"/>
              <a:t>ach </a:t>
            </a:r>
            <a:r>
              <a:rPr lang="en-US" dirty="0"/>
              <a:t>had different shapes and textures, providing an almost built in timbral variation.</a:t>
            </a:r>
          </a:p>
          <a:p>
            <a:endParaRPr lang="en-GB" dirty="0"/>
          </a:p>
          <a:p>
            <a:endParaRPr lang="en-GB" dirty="0"/>
          </a:p>
        </p:txBody>
      </p:sp>
    </p:spTree>
    <p:extLst>
      <p:ext uri="{BB962C8B-B14F-4D97-AF65-F5344CB8AC3E}">
        <p14:creationId xmlns:p14="http://schemas.microsoft.com/office/powerpoint/2010/main" val="2790578643"/>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p:spPr>
        <p:txBody>
          <a:bodyPr>
            <a:normAutofit lnSpcReduction="10000"/>
          </a:bodyPr>
          <a:lstStyle/>
          <a:p>
            <a:pPr marL="0" lvl="0" indent="0">
              <a:buNone/>
            </a:pPr>
            <a:r>
              <a:rPr lang="en-GB" u="sng" dirty="0" smtClean="0"/>
              <a:t>A feminist reading of the piece</a:t>
            </a:r>
          </a:p>
          <a:p>
            <a:pPr marL="0" lvl="0" indent="0">
              <a:buNone/>
            </a:pPr>
            <a:endParaRPr lang="en-GB" dirty="0"/>
          </a:p>
          <a:p>
            <a:r>
              <a:rPr lang="en-US" dirty="0" smtClean="0"/>
              <a:t>“Of </a:t>
            </a:r>
            <a:r>
              <a:rPr lang="en-US" dirty="0"/>
              <a:t>course, with the all-female orchestra there is also a feminist reading, a kind of recasting of that most phallic instrument. I was originally attracted to the over determined, almost comical masculinity of the guitar; perhaps that’s why I felt compelled to match it with so many ‘anti-masculine’ accouterments, from ruffly shirts to nail polish in a rainbow of pinks and oranges and </a:t>
            </a:r>
            <a:r>
              <a:rPr lang="en-US" dirty="0" smtClean="0"/>
              <a:t>reds.” Marina Rosenfield </a:t>
            </a:r>
          </a:p>
          <a:p>
            <a:pPr marL="0" lvl="0" indent="0">
              <a:buNone/>
            </a:pPr>
            <a:endParaRPr lang="en-GB" dirty="0"/>
          </a:p>
          <a:p>
            <a:pPr lvl="0"/>
            <a:r>
              <a:rPr lang="en-US" dirty="0"/>
              <a:t>She claims too prefer working with women as they are more sensitive ensemble players. </a:t>
            </a:r>
            <a:endParaRPr lang="en-GB" dirty="0"/>
          </a:p>
          <a:p>
            <a:pPr marL="0" indent="0">
              <a:buNone/>
            </a:pPr>
            <a:endParaRPr lang="en-US" dirty="0"/>
          </a:p>
        </p:txBody>
      </p:sp>
    </p:spTree>
    <p:extLst>
      <p:ext uri="{BB962C8B-B14F-4D97-AF65-F5344CB8AC3E}">
        <p14:creationId xmlns:p14="http://schemas.microsoft.com/office/powerpoint/2010/main" val="81995797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a:xfrm>
            <a:off x="457200" y="-150813"/>
            <a:ext cx="8229600" cy="1143001"/>
          </a:xfrm>
        </p:spPr>
        <p:txBody>
          <a:bodyPr/>
          <a:lstStyle/>
          <a:p>
            <a:pPr eaLnBrk="1" hangingPunct="1"/>
            <a:r>
              <a:rPr lang="en-US" sz="3200" u="sng" dirty="0">
                <a:latin typeface="Calibri" charset="0"/>
              </a:rPr>
              <a:t>Reasons for lack of female participation in music </a:t>
            </a:r>
            <a:r>
              <a:rPr lang="en-US" sz="3200" u="sng" dirty="0" smtClean="0">
                <a:latin typeface="Calibri" charset="0"/>
              </a:rPr>
              <a:t>technology and electronic music. </a:t>
            </a:r>
            <a:endParaRPr lang="en-US" sz="3200" u="sng" dirty="0">
              <a:latin typeface="Calibri" charset="0"/>
            </a:endParaRPr>
          </a:p>
        </p:txBody>
      </p:sp>
      <p:sp>
        <p:nvSpPr>
          <p:cNvPr id="3" name="Content Placeholder 2"/>
          <p:cNvSpPr>
            <a:spLocks noGrp="1"/>
          </p:cNvSpPr>
          <p:nvPr>
            <p:ph idx="1"/>
          </p:nvPr>
        </p:nvSpPr>
        <p:spPr>
          <a:xfrm>
            <a:off x="0" y="1349374"/>
            <a:ext cx="9144000" cy="5508625"/>
          </a:xfrm>
        </p:spPr>
        <p:txBody>
          <a:bodyPr rtlCol="0">
            <a:normAutofit/>
          </a:bodyPr>
          <a:lstStyle/>
          <a:p>
            <a:pPr marL="0" indent="0" eaLnBrk="1" fontAlgn="auto" hangingPunct="1">
              <a:spcAft>
                <a:spcPts val="0"/>
              </a:spcAft>
              <a:buFont typeface="Arial" charset="0"/>
              <a:buNone/>
              <a:defRPr/>
            </a:pPr>
            <a:r>
              <a:rPr lang="en-US" sz="2800" i="1" dirty="0" smtClean="0">
                <a:ea typeface="+mn-ea"/>
                <a:cs typeface="+mn-cs"/>
              </a:rPr>
              <a:t>Gender role expectations</a:t>
            </a:r>
          </a:p>
          <a:p>
            <a:pPr marL="0" indent="0" eaLnBrk="1" fontAlgn="auto" hangingPunct="1">
              <a:spcAft>
                <a:spcPts val="0"/>
              </a:spcAft>
              <a:buFont typeface="Arial" charset="0"/>
              <a:buNone/>
              <a:defRPr/>
            </a:pPr>
            <a:endParaRPr lang="en-US" sz="2800" dirty="0" smtClean="0">
              <a:ea typeface="+mn-ea"/>
              <a:cs typeface="+mn-cs"/>
            </a:endParaRPr>
          </a:p>
          <a:p>
            <a:pPr eaLnBrk="1" fontAlgn="auto" hangingPunct="1">
              <a:spcAft>
                <a:spcPts val="0"/>
              </a:spcAft>
              <a:buFont typeface="Arial"/>
              <a:buChar char="•"/>
              <a:defRPr/>
            </a:pPr>
            <a:r>
              <a:rPr lang="en-US" sz="2400" dirty="0" smtClean="0">
                <a:ea typeface="+mn-ea"/>
                <a:cs typeface="+mn-cs"/>
              </a:rPr>
              <a:t>Technology consider a male pursuit </a:t>
            </a:r>
            <a:r>
              <a:rPr lang="en-US" sz="2400" dirty="0" smtClean="0">
                <a:latin typeface="Calibri" charset="0"/>
                <a:ea typeface="+mn-ea"/>
                <a:cs typeface="+mn-cs"/>
              </a:rPr>
              <a:t>because “our cultural imagination aligns masculinity and rationality with technology and science</a:t>
            </a:r>
            <a:r>
              <a:rPr lang="en-GB" sz="2400" dirty="0" smtClean="0">
                <a:latin typeface="Calibri" charset="0"/>
                <a:ea typeface="+mn-ea"/>
                <a:cs typeface="+mn-cs"/>
              </a:rPr>
              <a:t>“.</a:t>
            </a:r>
          </a:p>
          <a:p>
            <a:pPr>
              <a:defRPr/>
            </a:pPr>
            <a:r>
              <a:rPr lang="en-US" sz="2400" dirty="0"/>
              <a:t>Whereas engaging with </a:t>
            </a:r>
            <a:r>
              <a:rPr lang="en-US" sz="2400" dirty="0" smtClean="0"/>
              <a:t>technology affirms </a:t>
            </a:r>
            <a:r>
              <a:rPr lang="en-US" sz="2400" dirty="0"/>
              <a:t>masculinity, women’s engagement with it marks an interruption to their femininity because technological expertise is not part of feminine identity. </a:t>
            </a:r>
            <a:endParaRPr lang="en-US" sz="2400" dirty="0" smtClean="0"/>
          </a:p>
          <a:p>
            <a:pPr eaLnBrk="1" fontAlgn="auto" hangingPunct="1">
              <a:spcAft>
                <a:spcPts val="0"/>
              </a:spcAft>
              <a:buFont typeface="Arial"/>
              <a:buChar char="•"/>
              <a:defRPr/>
            </a:pPr>
            <a:r>
              <a:rPr lang="en-US" sz="2400" dirty="0" smtClean="0">
                <a:ea typeface="+mn-ea"/>
                <a:cs typeface="+mn-cs"/>
              </a:rPr>
              <a:t>Peer pressure from media, parents and social group reproduces gendered social norms.</a:t>
            </a:r>
          </a:p>
          <a:p>
            <a:pPr eaLnBrk="1" fontAlgn="auto" hangingPunct="1">
              <a:spcAft>
                <a:spcPts val="0"/>
              </a:spcAft>
              <a:buFont typeface="Arial"/>
              <a:buChar char="•"/>
              <a:defRPr/>
            </a:pPr>
            <a:r>
              <a:rPr lang="en-US" sz="2400" dirty="0" smtClean="0">
                <a:ea typeface="+mn-ea"/>
                <a:cs typeface="+mn-cs"/>
              </a:rPr>
              <a:t>Male bias makes it an uncomfortable and intimidating environment for women.</a:t>
            </a:r>
          </a:p>
          <a:p>
            <a:pPr eaLnBrk="1" fontAlgn="auto" hangingPunct="1">
              <a:spcAft>
                <a:spcPts val="0"/>
              </a:spcAft>
              <a:buFont typeface="Arial"/>
              <a:buChar char="•"/>
              <a:defRPr/>
            </a:pPr>
            <a:r>
              <a:rPr lang="en-US" sz="2400" dirty="0" smtClean="0">
                <a:latin typeface="Calibri" charset="0"/>
                <a:ea typeface="+mn-ea"/>
                <a:cs typeface="+mn-cs"/>
              </a:rPr>
              <a:t>Lack of industry role models. </a:t>
            </a:r>
            <a:endParaRPr lang="en-US" sz="2400" dirty="0" smtClean="0">
              <a:ea typeface="+mn-ea"/>
              <a:cs typeface="+mn-cs"/>
            </a:endParaRPr>
          </a:p>
        </p:txBody>
      </p:sp>
    </p:spTree>
    <p:extLst>
      <p:ext uri="{BB962C8B-B14F-4D97-AF65-F5344CB8AC3E}">
        <p14:creationId xmlns:p14="http://schemas.microsoft.com/office/powerpoint/2010/main" val="3649754509"/>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96862"/>
            <a:ext cx="8229600" cy="1143000"/>
          </a:xfrm>
        </p:spPr>
        <p:txBody>
          <a:bodyPr/>
          <a:lstStyle/>
          <a:p>
            <a:r>
              <a:rPr lang="en-US" dirty="0" smtClean="0"/>
              <a:t>Video of Sheer Frost Orchestra</a:t>
            </a:r>
            <a:endParaRPr lang="en-US" dirty="0"/>
          </a:p>
        </p:txBody>
      </p:sp>
    </p:spTree>
    <p:extLst>
      <p:ext uri="{BB962C8B-B14F-4D97-AF65-F5344CB8AC3E}">
        <p14:creationId xmlns:p14="http://schemas.microsoft.com/office/powerpoint/2010/main" val="3733518541"/>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ain_speed.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75186"/>
            <a:ext cx="9144000" cy="5182814"/>
          </a:xfrm>
          <a:prstGeom prst="rect">
            <a:avLst/>
          </a:prstGeom>
        </p:spPr>
      </p:pic>
      <p:sp>
        <p:nvSpPr>
          <p:cNvPr id="5" name="TextBox 4"/>
          <p:cNvSpPr txBox="1"/>
          <p:nvPr/>
        </p:nvSpPr>
        <p:spPr>
          <a:xfrm>
            <a:off x="0" y="154895"/>
            <a:ext cx="8890376" cy="1323439"/>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Chicks On Speed</a:t>
            </a:r>
          </a:p>
          <a:p>
            <a:r>
              <a:rPr lang="en-US"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Active 1997- to Present</a:t>
            </a:r>
            <a:endParaRPr lang="en-US"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3791767289"/>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35756"/>
            <a:ext cx="9144000" cy="6822244"/>
          </a:xfrm>
        </p:spPr>
        <p:txBody>
          <a:bodyPr>
            <a:normAutofit/>
          </a:bodyPr>
          <a:lstStyle/>
          <a:p>
            <a:r>
              <a:rPr lang="en-US" dirty="0"/>
              <a:t>Chicks on Speed formed in Munich in 1997, at the Academy of Fine </a:t>
            </a:r>
            <a:r>
              <a:rPr lang="en-US" dirty="0" smtClean="0"/>
              <a:t>Arts. Chicks </a:t>
            </a:r>
            <a:r>
              <a:rPr lang="en-US" dirty="0"/>
              <a:t>on Speed consists of the two core members Alex Murray-Leslie and Melissa Logan, the group is </a:t>
            </a:r>
            <a:r>
              <a:rPr lang="en-US" dirty="0" smtClean="0"/>
              <a:t>conceived </a:t>
            </a:r>
            <a:r>
              <a:rPr lang="en-US" dirty="0"/>
              <a:t>as a collective and other members are frequently invited to join. </a:t>
            </a:r>
            <a:endParaRPr lang="en-US" dirty="0" smtClean="0"/>
          </a:p>
          <a:p>
            <a:pPr marL="0" indent="0">
              <a:buNone/>
            </a:pPr>
            <a:endParaRPr lang="en-GB" dirty="0"/>
          </a:p>
          <a:p>
            <a:pPr lvl="0"/>
            <a:r>
              <a:rPr lang="en-US" dirty="0"/>
              <a:t>Chicks on Speed have a riot </a:t>
            </a:r>
            <a:r>
              <a:rPr lang="en-US" dirty="0" smtClean="0"/>
              <a:t>grrrl</a:t>
            </a:r>
            <a:r>
              <a:rPr lang="en-US" dirty="0"/>
              <a:t>/</a:t>
            </a:r>
            <a:r>
              <a:rPr lang="en-US" dirty="0" smtClean="0"/>
              <a:t>punk inspired DIY </a:t>
            </a:r>
            <a:r>
              <a:rPr lang="en-US" dirty="0"/>
              <a:t>ethic which encorporates performance art, collage graphics and </a:t>
            </a:r>
            <a:r>
              <a:rPr lang="en-US" dirty="0" smtClean="0"/>
              <a:t>fashion.</a:t>
            </a:r>
            <a:endParaRPr lang="en-US" dirty="0">
              <a:hlinkClick r:id="rId2"/>
            </a:endParaRPr>
          </a:p>
        </p:txBody>
      </p:sp>
    </p:spTree>
    <p:extLst>
      <p:ext uri="{BB962C8B-B14F-4D97-AF65-F5344CB8AC3E}">
        <p14:creationId xmlns:p14="http://schemas.microsoft.com/office/powerpoint/2010/main" val="2232801615"/>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p:spPr>
        <p:txBody>
          <a:bodyPr>
            <a:normAutofit/>
          </a:bodyPr>
          <a:lstStyle/>
          <a:p>
            <a:pPr marL="0" indent="0">
              <a:buNone/>
            </a:pPr>
            <a:r>
              <a:rPr lang="en-US" sz="2400" dirty="0" smtClean="0"/>
              <a:t>Shying </a:t>
            </a:r>
            <a:r>
              <a:rPr lang="en-US" sz="2400" dirty="0"/>
              <a:t>away from </a:t>
            </a:r>
            <a:r>
              <a:rPr lang="en-US" sz="2400" dirty="0" smtClean="0"/>
              <a:t>conventional </a:t>
            </a:r>
            <a:r>
              <a:rPr lang="en-US" sz="2400" dirty="0"/>
              <a:t>band instruments, </a:t>
            </a:r>
            <a:r>
              <a:rPr lang="en-US" sz="2400" dirty="0" smtClean="0"/>
              <a:t>the band have </a:t>
            </a:r>
            <a:r>
              <a:rPr lang="en-US" sz="2400" dirty="0"/>
              <a:t>invented their own </a:t>
            </a:r>
            <a:r>
              <a:rPr lang="en-US" sz="2400" dirty="0" smtClean="0"/>
              <a:t>instruments which </a:t>
            </a:r>
            <a:r>
              <a:rPr lang="en-US" sz="2400" dirty="0"/>
              <a:t>at times double as fashionable stage outfits –for example: Super </a:t>
            </a:r>
            <a:r>
              <a:rPr lang="en-US" sz="2400" dirty="0" smtClean="0"/>
              <a:t>suits  (outfits </a:t>
            </a:r>
            <a:r>
              <a:rPr lang="en-US" sz="2400" dirty="0"/>
              <a:t>which remotely trigger </a:t>
            </a:r>
            <a:r>
              <a:rPr lang="en-US" sz="2400" dirty="0" smtClean="0"/>
              <a:t>audio) and a series of musical hats with built in musical speakers</a:t>
            </a:r>
            <a:r>
              <a:rPr lang="en-US" sz="1800" dirty="0" smtClean="0"/>
              <a:t>.</a:t>
            </a:r>
          </a:p>
          <a:p>
            <a:pPr marL="0" indent="0">
              <a:buNone/>
            </a:pPr>
            <a:endParaRPr lang="en-US" sz="1800" dirty="0"/>
          </a:p>
          <a:p>
            <a:pPr marL="0" indent="0">
              <a:buNone/>
            </a:pPr>
            <a:endParaRPr lang="en-US" sz="1800" dirty="0"/>
          </a:p>
        </p:txBody>
      </p:sp>
      <p:sp>
        <p:nvSpPr>
          <p:cNvPr id="2" name="TextBox 1"/>
          <p:cNvSpPr txBox="1"/>
          <p:nvPr/>
        </p:nvSpPr>
        <p:spPr>
          <a:xfrm>
            <a:off x="0" y="1832700"/>
            <a:ext cx="6508963" cy="461665"/>
          </a:xfrm>
          <a:prstGeom prst="rect">
            <a:avLst/>
          </a:prstGeom>
          <a:noFill/>
        </p:spPr>
        <p:txBody>
          <a:bodyPr wrap="none" rtlCol="0">
            <a:spAutoFit/>
          </a:bodyPr>
          <a:lstStyle/>
          <a:p>
            <a:r>
              <a:rPr lang="en-US" sz="2400" u="sng" dirty="0" smtClean="0"/>
              <a:t>Video of Chicks on Speed talking about shoe guitar</a:t>
            </a:r>
            <a:endParaRPr lang="en-US" sz="2400" u="sng" dirty="0"/>
          </a:p>
        </p:txBody>
      </p:sp>
    </p:spTree>
    <p:extLst>
      <p:ext uri="{BB962C8B-B14F-4D97-AF65-F5344CB8AC3E}">
        <p14:creationId xmlns:p14="http://schemas.microsoft.com/office/powerpoint/2010/main" val="2725117244"/>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0265"/>
            <a:ext cx="9144000" cy="6837735"/>
          </a:xfrm>
        </p:spPr>
        <p:txBody>
          <a:bodyPr>
            <a:normAutofit/>
            <a:scene3d>
              <a:camera prst="orthographicFront"/>
              <a:lightRig rig="glow" dir="tl">
                <a:rot lat="0" lon="0" rev="5400000"/>
              </a:lightRig>
            </a:scene3d>
            <a:sp3d contourW="12700">
              <a:bevelT w="25400" h="25400"/>
              <a:contourClr>
                <a:schemeClr val="accent6">
                  <a:shade val="73000"/>
                </a:schemeClr>
              </a:contourClr>
            </a:sp3d>
          </a:bodyPr>
          <a:lstStyle/>
          <a:p>
            <a:pPr marL="0" indent="0">
              <a:buNone/>
            </a:pPr>
            <a:r>
              <a:rPr lang="en-US"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en-US" sz="88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Conclusion</a:t>
            </a:r>
          </a:p>
          <a:p>
            <a:pPr marL="0" indent="0">
              <a:buNone/>
            </a:pPr>
            <a:endParaRPr lang="en-US" sz="5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a:p>
            <a:pPr marL="0" indent="0">
              <a:buNone/>
            </a:pPr>
            <a:endParaRPr lang="en-US" sz="5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pic>
        <p:nvPicPr>
          <p:cNvPr id="7" name="Picture 3" descr="cxvxvxvxcv.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4538" y="1827767"/>
            <a:ext cx="4429930" cy="4712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5065369" y="1847431"/>
            <a:ext cx="3593380" cy="4154983"/>
          </a:xfrm>
          <a:prstGeom prst="rect">
            <a:avLst/>
          </a:prstGeom>
          <a:noFill/>
        </p:spPr>
        <p:txBody>
          <a:bodyPr wrap="square" rtlCol="0">
            <a:spAutoFit/>
          </a:bodyPr>
          <a:lstStyle/>
          <a:p>
            <a:r>
              <a:rPr lang="en-US" sz="2200" dirty="0" smtClean="0"/>
              <a:t>“The </a:t>
            </a:r>
            <a:r>
              <a:rPr lang="en-US" sz="2200" dirty="0"/>
              <a:t>questions men raise </a:t>
            </a:r>
            <a:r>
              <a:rPr lang="en-US" sz="2200" dirty="0" smtClean="0"/>
              <a:t>concern </a:t>
            </a:r>
            <a:r>
              <a:rPr lang="en-US" sz="2200" dirty="0"/>
              <a:t>the things men want to know about women, and not what women want to know about themselves. The role of women in music history has been left out, underestimated, or glossed over. The male orientation of the discipline itself makes it suspect and open to question</a:t>
            </a:r>
            <a:r>
              <a:rPr lang="en-US" sz="2200" dirty="0" smtClean="0"/>
              <a:t>.” Lucy Green, 1997 </a:t>
            </a:r>
            <a:endParaRPr lang="en-US" sz="2200" dirty="0"/>
          </a:p>
        </p:txBody>
      </p:sp>
    </p:spTree>
    <p:extLst>
      <p:ext uri="{BB962C8B-B14F-4D97-AF65-F5344CB8AC3E}">
        <p14:creationId xmlns:p14="http://schemas.microsoft.com/office/powerpoint/2010/main" val="3765715427"/>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07625"/>
            <a:ext cx="9144000" cy="1143000"/>
          </a:xfrm>
        </p:spPr>
        <p:txBody>
          <a:bodyPr>
            <a:normAutofit/>
          </a:bodyPr>
          <a:lstStyle/>
          <a:p>
            <a:r>
              <a:rPr lang="en-US" sz="2800" u="sng" dirty="0" smtClean="0"/>
              <a:t>Is there a female electronic sound?</a:t>
            </a:r>
            <a:endParaRPr lang="en-US" sz="2800" u="sng" dirty="0"/>
          </a:p>
        </p:txBody>
      </p:sp>
      <p:sp>
        <p:nvSpPr>
          <p:cNvPr id="3" name="Content Placeholder 2"/>
          <p:cNvSpPr>
            <a:spLocks noGrp="1"/>
          </p:cNvSpPr>
          <p:nvPr>
            <p:ph idx="1"/>
          </p:nvPr>
        </p:nvSpPr>
        <p:spPr>
          <a:xfrm>
            <a:off x="0" y="735375"/>
            <a:ext cx="9144000" cy="6122625"/>
          </a:xfrm>
        </p:spPr>
        <p:txBody>
          <a:bodyPr>
            <a:normAutofit fontScale="55000" lnSpcReduction="20000"/>
          </a:bodyPr>
          <a:lstStyle/>
          <a:p>
            <a:r>
              <a:rPr lang="en-US" dirty="0" smtClean="0"/>
              <a:t>An sensitivity to the environment</a:t>
            </a:r>
            <a:r>
              <a:rPr lang="en-US" dirty="0"/>
              <a:t> </a:t>
            </a:r>
            <a:r>
              <a:rPr lang="en-US" dirty="0" smtClean="0"/>
              <a:t>(Pauline Oliveros, Christina Kubish)</a:t>
            </a:r>
          </a:p>
          <a:p>
            <a:pPr marL="0" indent="0">
              <a:buNone/>
            </a:pPr>
            <a:endParaRPr lang="en-US" dirty="0" smtClean="0"/>
          </a:p>
          <a:p>
            <a:r>
              <a:rPr lang="en-US" dirty="0"/>
              <a:t>An artistic approach based on affective communication and </a:t>
            </a:r>
            <a:r>
              <a:rPr lang="en-US" dirty="0" smtClean="0"/>
              <a:t>listening</a:t>
            </a:r>
            <a:r>
              <a:rPr lang="en-US" dirty="0"/>
              <a:t> </a:t>
            </a:r>
            <a:r>
              <a:rPr lang="en-US" dirty="0" smtClean="0"/>
              <a:t>(Pauline Oliveros, Marina Rosenfeld, Kaffe Matthews)</a:t>
            </a:r>
            <a:endParaRPr lang="en-US" dirty="0"/>
          </a:p>
          <a:p>
            <a:pPr marL="0" indent="0">
              <a:buNone/>
            </a:pPr>
            <a:endParaRPr lang="en-US" dirty="0" smtClean="0"/>
          </a:p>
          <a:p>
            <a:r>
              <a:rPr lang="en-US" dirty="0" smtClean="0"/>
              <a:t>A sensitivity to the role of the audience (Kaffe Matthews).</a:t>
            </a:r>
          </a:p>
          <a:p>
            <a:pPr marL="0" indent="0">
              <a:buNone/>
            </a:pPr>
            <a:endParaRPr lang="en-US" dirty="0" smtClean="0"/>
          </a:p>
          <a:p>
            <a:r>
              <a:rPr lang="en-US" dirty="0" smtClean="0"/>
              <a:t>An communal anti-competitive empathetic approach (Marina Rosenfeld, Pauline Oliveros, Chicks on Speed).</a:t>
            </a:r>
          </a:p>
          <a:p>
            <a:pPr marL="0" indent="0">
              <a:buNone/>
            </a:pPr>
            <a:endParaRPr lang="en-US" dirty="0" smtClean="0"/>
          </a:p>
          <a:p>
            <a:r>
              <a:rPr lang="en-US" dirty="0" smtClean="0"/>
              <a:t>Taking </a:t>
            </a:r>
            <a:r>
              <a:rPr lang="en-US" dirty="0"/>
              <a:t>up </a:t>
            </a:r>
            <a:r>
              <a:rPr lang="en-US" dirty="0" smtClean="0"/>
              <a:t>discourse </a:t>
            </a:r>
            <a:r>
              <a:rPr lang="en-US" dirty="0"/>
              <a:t>with the </a:t>
            </a:r>
            <a:r>
              <a:rPr lang="en-US" dirty="0" smtClean="0"/>
              <a:t>body, </a:t>
            </a:r>
            <a:r>
              <a:rPr lang="en-US" dirty="0"/>
              <a:t>and the potential for subversion through </a:t>
            </a:r>
            <a:r>
              <a:rPr lang="en-US" dirty="0" smtClean="0"/>
              <a:t>technology (Laurie Anderson, Kaffe Matthews)</a:t>
            </a:r>
          </a:p>
          <a:p>
            <a:pPr marL="0" indent="0">
              <a:buNone/>
            </a:pPr>
            <a:endParaRPr lang="en-US" dirty="0"/>
          </a:p>
          <a:p>
            <a:r>
              <a:rPr lang="en-US" dirty="0" smtClean="0"/>
              <a:t>A feminized reframing of dominant masculine musical symbolism (Marina Rosenfeld, Chicks on speed).</a:t>
            </a:r>
          </a:p>
          <a:p>
            <a:endParaRPr lang="en-US" dirty="0" smtClean="0"/>
          </a:p>
          <a:p>
            <a:r>
              <a:rPr lang="en-US" dirty="0"/>
              <a:t>A resistance to male violence (incorporating anti war sentiments), domination and control (Laurie </a:t>
            </a:r>
            <a:r>
              <a:rPr lang="en-US" dirty="0" smtClean="0"/>
              <a:t>Anderson).</a:t>
            </a:r>
          </a:p>
          <a:p>
            <a:endParaRPr lang="en-US" dirty="0"/>
          </a:p>
          <a:p>
            <a:pPr marL="0" indent="0">
              <a:buNone/>
            </a:pPr>
            <a:r>
              <a:rPr lang="en-US" dirty="0" smtClean="0"/>
              <a:t>“I </a:t>
            </a:r>
            <a:r>
              <a:rPr lang="en-US" dirty="0"/>
              <a:t>believe that women have gained sensitivity by being oppressed, and that there music and poetry today express that oppression. Women are closer to their feelings than many men, more in torch with emotional interactions between human beings</a:t>
            </a:r>
            <a:r>
              <a:rPr lang="en-US" dirty="0" smtClean="0"/>
              <a:t>.” Victoria Armstrong</a:t>
            </a:r>
            <a:endParaRPr lang="en-GB" dirty="0"/>
          </a:p>
          <a:p>
            <a:endParaRPr lang="en-US" dirty="0"/>
          </a:p>
          <a:p>
            <a:pPr marL="0" indent="0">
              <a:buNone/>
            </a:pPr>
            <a:endParaRPr lang="en-US" dirty="0"/>
          </a:p>
        </p:txBody>
      </p:sp>
    </p:spTree>
    <p:extLst>
      <p:ext uri="{BB962C8B-B14F-4D97-AF65-F5344CB8AC3E}">
        <p14:creationId xmlns:p14="http://schemas.microsoft.com/office/powerpoint/2010/main" val="537035180"/>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61766" y="216454"/>
            <a:ext cx="7953690" cy="2453151"/>
          </a:xfrm>
        </p:spPr>
        <p:txBody>
          <a:bodyPr>
            <a:normAutofit fontScale="77500" lnSpcReduction="20000"/>
          </a:bodyPr>
          <a:lstStyle/>
          <a:p>
            <a:pPr marL="0" indent="0">
              <a:buNone/>
            </a:pPr>
            <a:r>
              <a:rPr lang="en-US" sz="2800" u="sng" dirty="0" smtClean="0"/>
              <a:t>Laetitia </a:t>
            </a:r>
            <a:r>
              <a:rPr lang="en-US" sz="2800" u="sng" dirty="0"/>
              <a:t>Sonami</a:t>
            </a:r>
            <a:endParaRPr lang="en-GB" sz="2800" u="sng" dirty="0"/>
          </a:p>
          <a:p>
            <a:pPr marL="0" indent="0">
              <a:buNone/>
            </a:pPr>
            <a:endParaRPr lang="en-US" sz="2800" dirty="0"/>
          </a:p>
          <a:p>
            <a:pPr marL="0" indent="0">
              <a:buNone/>
            </a:pPr>
            <a:r>
              <a:rPr lang="en-US" sz="2800" dirty="0"/>
              <a:t>“Well, at first, there was this huge interest in virtual reality systems. On the entertainment side, people were using the Mattel Power Glove. It was very macho. This whole idea of macho control of technology, which shows itself so well in wars. So I thought, mine will be a sexy glove, sexy and feminine</a:t>
            </a:r>
            <a:r>
              <a:rPr lang="en-US" sz="2800" dirty="0" smtClean="0"/>
              <a:t>”</a:t>
            </a:r>
          </a:p>
          <a:p>
            <a:pPr marL="0" indent="0">
              <a:buNone/>
            </a:pPr>
            <a:endParaRPr lang="en-US" sz="2800" dirty="0"/>
          </a:p>
          <a:p>
            <a:pPr marL="0" indent="0">
              <a:buNone/>
            </a:pPr>
            <a:endParaRPr lang="en-GB" sz="2800" dirty="0" smtClean="0"/>
          </a:p>
          <a:p>
            <a:endParaRPr lang="en-US" dirty="0"/>
          </a:p>
        </p:txBody>
      </p:sp>
      <p:pic>
        <p:nvPicPr>
          <p:cNvPr id="4" name="Picture 3" descr="image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1766" y="2915825"/>
            <a:ext cx="7225772" cy="3691736"/>
          </a:xfrm>
          <a:prstGeom prst="rect">
            <a:avLst/>
          </a:prstGeom>
        </p:spPr>
      </p:pic>
    </p:spTree>
    <p:extLst>
      <p:ext uri="{BB962C8B-B14F-4D97-AF65-F5344CB8AC3E}">
        <p14:creationId xmlns:p14="http://schemas.microsoft.com/office/powerpoint/2010/main" val="1133247342"/>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4034"/>
            <a:ext cx="8229600" cy="1143000"/>
          </a:xfrm>
        </p:spPr>
        <p:txBody>
          <a:bodyPr>
            <a:normAutofit/>
          </a:bodyPr>
          <a:lstStyle/>
          <a:p>
            <a:r>
              <a:rPr lang="en-US" sz="2400" u="sng" dirty="0"/>
              <a:t>Electronic music and militarism</a:t>
            </a:r>
            <a:r>
              <a:rPr lang="en-GB" sz="2400" dirty="0"/>
              <a:t/>
            </a:r>
            <a:br>
              <a:rPr lang="en-GB" sz="2400" dirty="0"/>
            </a:br>
            <a:endParaRPr lang="en-US" sz="2400" dirty="0"/>
          </a:p>
        </p:txBody>
      </p:sp>
      <p:sp>
        <p:nvSpPr>
          <p:cNvPr id="3" name="Content Placeholder 2"/>
          <p:cNvSpPr>
            <a:spLocks noGrp="1"/>
          </p:cNvSpPr>
          <p:nvPr>
            <p:ph idx="1"/>
          </p:nvPr>
        </p:nvSpPr>
        <p:spPr>
          <a:xfrm>
            <a:off x="0" y="187593"/>
            <a:ext cx="9144000" cy="3564284"/>
          </a:xfrm>
        </p:spPr>
        <p:txBody>
          <a:bodyPr>
            <a:noAutofit/>
          </a:bodyPr>
          <a:lstStyle/>
          <a:p>
            <a:pPr marL="0" indent="0">
              <a:buNone/>
            </a:pPr>
            <a:endParaRPr lang="en-US" sz="2100" dirty="0" smtClean="0"/>
          </a:p>
          <a:p>
            <a:pPr marL="0" indent="0">
              <a:buNone/>
            </a:pPr>
            <a:r>
              <a:rPr lang="en-US" sz="2100" dirty="0"/>
              <a:t>Game and </a:t>
            </a:r>
            <a:r>
              <a:rPr lang="en-US" sz="2100" dirty="0" err="1"/>
              <a:t>pringle</a:t>
            </a:r>
            <a:r>
              <a:rPr lang="en-US" sz="2100" dirty="0"/>
              <a:t> (1984</a:t>
            </a:r>
            <a:r>
              <a:rPr lang="en-US" sz="2100" dirty="0" smtClean="0"/>
              <a:t>) claim that </a:t>
            </a:r>
            <a:r>
              <a:rPr lang="en-US" sz="2100" dirty="0"/>
              <a:t>men are able to ‘represent the power of the machine as theirs and experience themselves as having “technical” expertise…the machine symbolizes masculinity </a:t>
            </a:r>
            <a:r>
              <a:rPr lang="en-US" sz="2100" dirty="0" smtClean="0"/>
              <a:t>and </a:t>
            </a:r>
            <a:r>
              <a:rPr lang="en-US" sz="2100" dirty="0"/>
              <a:t>enables them to live out fantasies about power and domination which in turn reproduce this connection</a:t>
            </a:r>
            <a:r>
              <a:rPr lang="en-US" sz="2100" dirty="0" smtClean="0"/>
              <a:t>’</a:t>
            </a:r>
          </a:p>
          <a:p>
            <a:pPr marL="0" indent="0">
              <a:buNone/>
            </a:pPr>
            <a:endParaRPr lang="en-GB" sz="2100" dirty="0"/>
          </a:p>
          <a:p>
            <a:pPr marL="0" indent="0">
              <a:buNone/>
            </a:pPr>
            <a:r>
              <a:rPr lang="en-US" sz="2100" dirty="0" smtClean="0"/>
              <a:t>Since it’s publication in 1913 Luigi </a:t>
            </a:r>
            <a:r>
              <a:rPr lang="en-US" sz="2100" dirty="0"/>
              <a:t>Russolo’s futurist manifesto, The art of noises </a:t>
            </a:r>
            <a:r>
              <a:rPr lang="en-US" sz="2100" dirty="0" smtClean="0"/>
              <a:t>(a bold celebration of the sounds of machines, modern industry, and war)</a:t>
            </a:r>
            <a:r>
              <a:rPr lang="en-GB" sz="2100" dirty="0"/>
              <a:t> </a:t>
            </a:r>
            <a:r>
              <a:rPr lang="en-US" sz="2100" dirty="0" smtClean="0"/>
              <a:t>has became a blue print for male musicians to explore themes of war, domination and control.</a:t>
            </a:r>
            <a:endParaRPr lang="en-GB" sz="2100" dirty="0"/>
          </a:p>
        </p:txBody>
      </p:sp>
      <p:pic>
        <p:nvPicPr>
          <p:cNvPr id="6" name="Picture 5" descr="23343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6098" y="4026053"/>
            <a:ext cx="6783945" cy="2528910"/>
          </a:xfrm>
          <a:prstGeom prst="rect">
            <a:avLst/>
          </a:prstGeom>
        </p:spPr>
      </p:pic>
    </p:spTree>
    <p:extLst>
      <p:ext uri="{BB962C8B-B14F-4D97-AF65-F5344CB8AC3E}">
        <p14:creationId xmlns:p14="http://schemas.microsoft.com/office/powerpoint/2010/main" val="789781259"/>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5442"/>
            <a:ext cx="9144000" cy="1143000"/>
          </a:xfrm>
        </p:spPr>
        <p:txBody>
          <a:bodyPr>
            <a:normAutofit fontScale="90000"/>
          </a:bodyPr>
          <a:lstStyle/>
          <a:p>
            <a:r>
              <a:rPr lang="en-US" dirty="0" smtClean="0"/>
              <a:t>Video of Luigi </a:t>
            </a:r>
            <a:r>
              <a:rPr lang="en-US" dirty="0"/>
              <a:t>Russolo: Intonarumus (</a:t>
            </a:r>
            <a:r>
              <a:rPr lang="en-US" dirty="0" smtClean="0"/>
              <a:t>1913)</a:t>
            </a:r>
            <a:endParaRPr lang="en-US" dirty="0"/>
          </a:p>
        </p:txBody>
      </p:sp>
    </p:spTree>
    <p:extLst>
      <p:ext uri="{BB962C8B-B14F-4D97-AF65-F5344CB8AC3E}">
        <p14:creationId xmlns:p14="http://schemas.microsoft.com/office/powerpoint/2010/main" val="3074706771"/>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age10.jpg"/>
          <p:cNvPicPr>
            <a:picLocks noChangeAspect="1"/>
          </p:cNvPicPr>
          <p:nvPr/>
        </p:nvPicPr>
        <p:blipFill rotWithShape="1">
          <a:blip r:embed="rId2">
            <a:extLst>
              <a:ext uri="{28A0092B-C50C-407E-A947-70E740481C1C}">
                <a14:useLocalDpi xmlns:a14="http://schemas.microsoft.com/office/drawing/2010/main" val="0"/>
              </a:ext>
            </a:extLst>
          </a:blip>
          <a:srcRect l="14493" t="25976" r="12845" b="33033"/>
          <a:stretch/>
        </p:blipFill>
        <p:spPr>
          <a:xfrm>
            <a:off x="5328030" y="187594"/>
            <a:ext cx="3228360" cy="2786401"/>
          </a:xfrm>
          <a:prstGeom prst="rect">
            <a:avLst/>
          </a:prstGeom>
        </p:spPr>
      </p:pic>
      <p:sp>
        <p:nvSpPr>
          <p:cNvPr id="2" name="TextBox 1"/>
          <p:cNvSpPr txBox="1"/>
          <p:nvPr/>
        </p:nvSpPr>
        <p:spPr>
          <a:xfrm>
            <a:off x="309769" y="225328"/>
            <a:ext cx="4135419" cy="6247864"/>
          </a:xfrm>
          <a:prstGeom prst="rect">
            <a:avLst/>
          </a:prstGeom>
          <a:noFill/>
        </p:spPr>
        <p:txBody>
          <a:bodyPr wrap="square" rtlCol="0">
            <a:spAutoFit/>
          </a:bodyPr>
          <a:lstStyle/>
          <a:p>
            <a:r>
              <a:rPr lang="en-US" sz="2000" u="sng" dirty="0" smtClean="0"/>
              <a:t>Martial Industrial</a:t>
            </a:r>
          </a:p>
          <a:p>
            <a:endParaRPr lang="en-US" sz="2000" dirty="0"/>
          </a:p>
          <a:p>
            <a:r>
              <a:rPr lang="en-US" sz="2000" dirty="0" smtClean="0"/>
              <a:t>Martial industrial is a male dominated genre of music that began in the early noughties. The sound combines the early industrial sound of Throbbing gristle and SPK with a Wagnerian bombastic and orchestral flavor. Military drums and bugle calls are signature sounds of this genre. </a:t>
            </a:r>
          </a:p>
          <a:p>
            <a:endParaRPr lang="en-US" sz="2000" dirty="0"/>
          </a:p>
          <a:p>
            <a:r>
              <a:rPr lang="en-US" sz="2000" dirty="0" smtClean="0"/>
              <a:t>The scene has crypto-fascist elements with bands such as Der Blutharsch</a:t>
            </a:r>
            <a:r>
              <a:rPr lang="en-US" sz="2000" dirty="0"/>
              <a:t> </a:t>
            </a:r>
            <a:r>
              <a:rPr lang="en-US" sz="2000" dirty="0" smtClean="0"/>
              <a:t>and Laibach posturing with questionable extremist politics and military costumes for shock value. Musical themes often glorify the supposed heroic nature of war through suitably heroic orchestral male idioms.</a:t>
            </a:r>
            <a:endParaRPr lang="en-US" sz="2000" dirty="0"/>
          </a:p>
        </p:txBody>
      </p:sp>
      <p:pic>
        <p:nvPicPr>
          <p:cNvPr id="3" name="Picture 2" descr="laibach-revisited-tour-2010-poster.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8030" y="3352639"/>
            <a:ext cx="3228360" cy="3235995"/>
          </a:xfrm>
          <a:prstGeom prst="rect">
            <a:avLst/>
          </a:prstGeom>
        </p:spPr>
      </p:pic>
    </p:spTree>
    <p:extLst>
      <p:ext uri="{BB962C8B-B14F-4D97-AF65-F5344CB8AC3E}">
        <p14:creationId xmlns:p14="http://schemas.microsoft.com/office/powerpoint/2010/main" val="1573764984"/>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96862"/>
            <a:ext cx="8229600" cy="1143000"/>
          </a:xfrm>
        </p:spPr>
        <p:txBody>
          <a:bodyPr/>
          <a:lstStyle/>
          <a:p>
            <a:r>
              <a:rPr lang="en-US" dirty="0" smtClean="0"/>
              <a:t>Aim of the talk</a:t>
            </a:r>
            <a:endParaRPr lang="en-US" dirty="0"/>
          </a:p>
        </p:txBody>
      </p:sp>
      <p:sp>
        <p:nvSpPr>
          <p:cNvPr id="3" name="Content Placeholder 2"/>
          <p:cNvSpPr>
            <a:spLocks noGrp="1"/>
          </p:cNvSpPr>
          <p:nvPr>
            <p:ph idx="1"/>
          </p:nvPr>
        </p:nvSpPr>
        <p:spPr>
          <a:xfrm>
            <a:off x="0" y="846139"/>
            <a:ext cx="9262100" cy="6011862"/>
          </a:xfrm>
        </p:spPr>
        <p:txBody>
          <a:bodyPr>
            <a:normAutofit fontScale="85000" lnSpcReduction="10000"/>
          </a:bodyPr>
          <a:lstStyle/>
          <a:p>
            <a:r>
              <a:rPr lang="en-US" dirty="0" smtClean="0"/>
              <a:t>To counter the male bias of electronic music by celebrating the accomplishments of female electronic musicians who have often been historically overlooked.</a:t>
            </a:r>
          </a:p>
          <a:p>
            <a:pPr marL="0" indent="0">
              <a:buNone/>
            </a:pPr>
            <a:endParaRPr lang="en-US" dirty="0" smtClean="0"/>
          </a:p>
          <a:p>
            <a:r>
              <a:rPr lang="en-US" dirty="0" smtClean="0"/>
              <a:t>To encourage more women to take up electronic music as a fun hobby through hands on workshop activities, and presenting the topic in an welcoming gender inclusive context. </a:t>
            </a:r>
            <a:endParaRPr lang="en-US" dirty="0"/>
          </a:p>
          <a:p>
            <a:endParaRPr lang="en-US" dirty="0" smtClean="0"/>
          </a:p>
          <a:p>
            <a:r>
              <a:rPr lang="en-US" dirty="0" smtClean="0"/>
              <a:t>To demystify electronic music making and deconstruct dominant determinist assumptions about technology, gender and power. </a:t>
            </a:r>
          </a:p>
          <a:p>
            <a:pPr marL="0" indent="0">
              <a:buNone/>
            </a:pPr>
            <a:endParaRPr lang="en-US" dirty="0" smtClean="0"/>
          </a:p>
          <a:p>
            <a:r>
              <a:rPr lang="en-US" dirty="0" smtClean="0"/>
              <a:t>To explore risk taking experimental ways of making music that reach beyond gendered norms. </a:t>
            </a:r>
            <a:endParaRPr lang="en-US" dirty="0"/>
          </a:p>
        </p:txBody>
      </p:sp>
    </p:spTree>
    <p:extLst>
      <p:ext uri="{BB962C8B-B14F-4D97-AF65-F5344CB8AC3E}">
        <p14:creationId xmlns:p14="http://schemas.microsoft.com/office/powerpoint/2010/main" val="1650414791"/>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6986"/>
            <a:ext cx="9144000" cy="1143000"/>
          </a:xfrm>
        </p:spPr>
        <p:txBody>
          <a:bodyPr>
            <a:normAutofit fontScale="90000"/>
          </a:bodyPr>
          <a:lstStyle/>
          <a:p>
            <a:r>
              <a:rPr lang="en-US" u="sng" dirty="0" smtClean="0"/>
              <a:t>The misogynistic legacy of Japanese noise</a:t>
            </a:r>
            <a:endParaRPr lang="en-US" u="sng" dirty="0"/>
          </a:p>
        </p:txBody>
      </p:sp>
      <p:sp>
        <p:nvSpPr>
          <p:cNvPr id="3" name="Content Placeholder 2"/>
          <p:cNvSpPr>
            <a:spLocks noGrp="1"/>
          </p:cNvSpPr>
          <p:nvPr>
            <p:ph idx="1"/>
          </p:nvPr>
        </p:nvSpPr>
        <p:spPr>
          <a:xfrm>
            <a:off x="0" y="776014"/>
            <a:ext cx="4925330" cy="6081986"/>
          </a:xfrm>
        </p:spPr>
        <p:txBody>
          <a:bodyPr>
            <a:normAutofit fontScale="40000" lnSpcReduction="20000"/>
          </a:bodyPr>
          <a:lstStyle/>
          <a:p>
            <a:pPr marL="0" indent="0">
              <a:buNone/>
            </a:pPr>
            <a:endParaRPr lang="en-US" sz="4300" dirty="0" smtClean="0"/>
          </a:p>
          <a:p>
            <a:r>
              <a:rPr lang="en-US" sz="4300" dirty="0" smtClean="0"/>
              <a:t>Japanese noise music is a male dominated form of extreme electronic music from Japan which explores extreme volumes and imagery. </a:t>
            </a:r>
          </a:p>
          <a:p>
            <a:pPr marL="0" indent="0">
              <a:buNone/>
            </a:pPr>
            <a:endParaRPr lang="en-US" sz="4300" dirty="0"/>
          </a:p>
          <a:p>
            <a:r>
              <a:rPr lang="en-US" sz="4300" dirty="0" smtClean="0"/>
              <a:t>Japanese noise musicians draw influence from the controversial </a:t>
            </a:r>
            <a:r>
              <a:rPr lang="en-US" sz="4300" dirty="0"/>
              <a:t>lyrics and </a:t>
            </a:r>
            <a:r>
              <a:rPr lang="en-US" sz="4300" dirty="0" smtClean="0"/>
              <a:t>imagery of industrial pioneers such as Whitehouse (a band who portray and promote sadistic sex, rape, misogyny, serial murder, child abuse, neo-Nazi fetishism and other forms of violence and abjection.)</a:t>
            </a:r>
          </a:p>
          <a:p>
            <a:pPr marL="0" indent="0">
              <a:buNone/>
            </a:pPr>
            <a:endParaRPr lang="en-US" sz="4300" u="sng" dirty="0"/>
          </a:p>
          <a:p>
            <a:r>
              <a:rPr lang="en-US" sz="4300" dirty="0" err="1" smtClean="0"/>
              <a:t>Merzbow</a:t>
            </a:r>
            <a:r>
              <a:rPr lang="en-US" sz="4300" dirty="0" smtClean="0"/>
              <a:t> is the leader in the field. He explains his sound not to be music, but noise which he explains as the lowest form of art. As an artistic gesture Merzbow</a:t>
            </a:r>
            <a:r>
              <a:rPr lang="en-US" sz="4300" dirty="0"/>
              <a:t> </a:t>
            </a:r>
            <a:r>
              <a:rPr lang="en-US" sz="4300" dirty="0" smtClean="0"/>
              <a:t>wrapped his tapes in found pornography. </a:t>
            </a:r>
          </a:p>
          <a:p>
            <a:pPr marL="0" indent="0">
              <a:buNone/>
            </a:pPr>
            <a:endParaRPr lang="en-US" sz="4300" dirty="0" smtClean="0"/>
          </a:p>
          <a:p>
            <a:r>
              <a:rPr lang="en-US" sz="4300" dirty="0" smtClean="0"/>
              <a:t>He explains the noise listener to be entering an S and M relationship with sound. The listener receives pleasure through pain and punishing sounds. </a:t>
            </a:r>
          </a:p>
          <a:p>
            <a:pPr marL="0" indent="0">
              <a:buNone/>
            </a:pPr>
            <a:endParaRPr lang="en-US" sz="4300" dirty="0" smtClean="0"/>
          </a:p>
          <a:p>
            <a:r>
              <a:rPr lang="en-US" sz="4300" dirty="0" smtClean="0"/>
              <a:t>Merzbow released noise for bondage performance vol. 1  and 2 in the late 90’s.</a:t>
            </a:r>
          </a:p>
          <a:p>
            <a:pPr marL="0" indent="0">
              <a:buNone/>
            </a:pPr>
            <a:endParaRPr lang="en-US" dirty="0" smtClean="0"/>
          </a:p>
          <a:p>
            <a:pPr marL="0" indent="0">
              <a:buNone/>
            </a:pPr>
            <a:endParaRPr lang="en-US" dirty="0"/>
          </a:p>
        </p:txBody>
      </p:sp>
      <p:pic>
        <p:nvPicPr>
          <p:cNvPr id="4" name="Picture 3" descr="1317810361_j11mp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25330" y="776014"/>
            <a:ext cx="4218670" cy="3049906"/>
          </a:xfrm>
          <a:prstGeom prst="rect">
            <a:avLst/>
          </a:prstGeom>
        </p:spPr>
      </p:pic>
      <p:pic>
        <p:nvPicPr>
          <p:cNvPr id="5" name="Picture 4" descr="vagina.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25330" y="3825920"/>
            <a:ext cx="4218670" cy="3032080"/>
          </a:xfrm>
          <a:prstGeom prst="rect">
            <a:avLst/>
          </a:prstGeom>
        </p:spPr>
      </p:pic>
    </p:spTree>
    <p:extLst>
      <p:ext uri="{BB962C8B-B14F-4D97-AF65-F5344CB8AC3E}">
        <p14:creationId xmlns:p14="http://schemas.microsoft.com/office/powerpoint/2010/main" val="463816316"/>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49549"/>
            <a:ext cx="9293076" cy="1143000"/>
          </a:xfrm>
        </p:spPr>
        <p:txBody>
          <a:bodyPr>
            <a:normAutofit/>
          </a:bodyPr>
          <a:lstStyle/>
          <a:p>
            <a:r>
              <a:rPr lang="en-US" u="sng" dirty="0" smtClean="0"/>
              <a:t>Revolution girl style, now! </a:t>
            </a:r>
            <a:endParaRPr lang="en-US" u="sng" dirty="0"/>
          </a:p>
        </p:txBody>
      </p:sp>
      <p:pic>
        <p:nvPicPr>
          <p:cNvPr id="3" name="Picture 2" descr="image29.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93451"/>
            <a:ext cx="3887603" cy="2938327"/>
          </a:xfrm>
          <a:prstGeom prst="rect">
            <a:avLst/>
          </a:prstGeom>
        </p:spPr>
      </p:pic>
      <p:sp>
        <p:nvSpPr>
          <p:cNvPr id="4" name="TextBox 3"/>
          <p:cNvSpPr txBox="1"/>
          <p:nvPr/>
        </p:nvSpPr>
        <p:spPr>
          <a:xfrm>
            <a:off x="4011510" y="669248"/>
            <a:ext cx="5132489" cy="6186310"/>
          </a:xfrm>
          <a:prstGeom prst="rect">
            <a:avLst/>
          </a:prstGeom>
          <a:noFill/>
        </p:spPr>
        <p:txBody>
          <a:bodyPr wrap="square" rtlCol="0">
            <a:spAutoFit/>
          </a:bodyPr>
          <a:lstStyle/>
          <a:p>
            <a:pPr marL="285750" indent="-285750">
              <a:buFont typeface="Arial"/>
              <a:buChar char="•"/>
            </a:pPr>
            <a:r>
              <a:rPr lang="en-US" dirty="0" smtClean="0"/>
              <a:t>There is evidence to suggest that educational efforts to address the gender imbalance of females in historically male dominant areas such as Science, maths, technology are having positive effect. We can increase gender participation in these fields through positive action and encouragement!</a:t>
            </a:r>
          </a:p>
          <a:p>
            <a:endParaRPr lang="en-US" dirty="0"/>
          </a:p>
          <a:p>
            <a:pPr marL="285750" indent="-285750">
              <a:buFont typeface="Arial"/>
              <a:buChar char="•"/>
            </a:pPr>
            <a:r>
              <a:rPr lang="en-US" dirty="0" smtClean="0"/>
              <a:t>Punk and Riot Grrrl still provide a democratic platform for women to make life changing music outside of restrictive corporate control structures. </a:t>
            </a:r>
            <a:r>
              <a:rPr lang="en-US" dirty="0"/>
              <a:t>Initiatives such as Ladyfest (a national and international punk fest), and </a:t>
            </a:r>
            <a:r>
              <a:rPr lang="en-US" dirty="0" smtClean="0"/>
              <a:t>Her </a:t>
            </a:r>
            <a:r>
              <a:rPr lang="en-US" dirty="0"/>
              <a:t>Noise </a:t>
            </a:r>
            <a:r>
              <a:rPr lang="en-US" dirty="0" smtClean="0"/>
              <a:t>Archive </a:t>
            </a:r>
            <a:r>
              <a:rPr lang="en-US" dirty="0"/>
              <a:t>(an all female </a:t>
            </a:r>
            <a:r>
              <a:rPr lang="en-US" dirty="0" smtClean="0"/>
              <a:t>sonic </a:t>
            </a:r>
            <a:r>
              <a:rPr lang="en-US" dirty="0"/>
              <a:t>arts festival in </a:t>
            </a:r>
            <a:r>
              <a:rPr lang="en-US" dirty="0" smtClean="0"/>
              <a:t>London and archive service) are doing great work in  </a:t>
            </a:r>
            <a:r>
              <a:rPr lang="en-US" dirty="0"/>
              <a:t>encouraging </a:t>
            </a:r>
            <a:r>
              <a:rPr lang="en-US" dirty="0" smtClean="0"/>
              <a:t>and archiving female </a:t>
            </a:r>
            <a:r>
              <a:rPr lang="en-US" dirty="0"/>
              <a:t>grassroots music </a:t>
            </a:r>
            <a:r>
              <a:rPr lang="en-US" dirty="0" smtClean="0"/>
              <a:t>making.</a:t>
            </a:r>
          </a:p>
          <a:p>
            <a:pPr marL="285750" indent="-285750">
              <a:buFont typeface="Arial"/>
              <a:buChar char="•"/>
            </a:pPr>
            <a:endParaRPr lang="en-US" dirty="0"/>
          </a:p>
          <a:p>
            <a:pPr marL="285750" indent="-285750">
              <a:buFont typeface="Arial"/>
              <a:buChar char="•"/>
            </a:pPr>
            <a:r>
              <a:rPr lang="en-US" dirty="0" smtClean="0"/>
              <a:t>Gender separate support groups can such as the WI, Mztek, and Rock </a:t>
            </a:r>
            <a:r>
              <a:rPr lang="en-US" dirty="0"/>
              <a:t>S</a:t>
            </a:r>
            <a:r>
              <a:rPr lang="en-US" dirty="0" smtClean="0"/>
              <a:t>chool </a:t>
            </a:r>
            <a:r>
              <a:rPr lang="en-US" dirty="0"/>
              <a:t>F</a:t>
            </a:r>
            <a:r>
              <a:rPr lang="en-US" dirty="0" smtClean="0"/>
              <a:t>or </a:t>
            </a:r>
            <a:r>
              <a:rPr lang="en-US" dirty="0"/>
              <a:t>G</a:t>
            </a:r>
            <a:r>
              <a:rPr lang="en-US" dirty="0" smtClean="0"/>
              <a:t>irls can provide a safe space to learn and create away from the restrictive influence of the male gaze!</a:t>
            </a:r>
            <a:endParaRPr lang="en-US" sz="1400" dirty="0"/>
          </a:p>
        </p:txBody>
      </p:sp>
      <p:pic>
        <p:nvPicPr>
          <p:cNvPr id="5" name="Picture 4" descr="three-chordsimg-350px_354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3951460"/>
            <a:ext cx="3887603" cy="2904098"/>
          </a:xfrm>
          <a:prstGeom prst="rect">
            <a:avLst/>
          </a:prstGeom>
        </p:spPr>
      </p:pic>
    </p:spTree>
    <p:extLst>
      <p:ext uri="{BB962C8B-B14F-4D97-AF65-F5344CB8AC3E}">
        <p14:creationId xmlns:p14="http://schemas.microsoft.com/office/powerpoint/2010/main" val="2941169827"/>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4219155" y="2755544"/>
            <a:ext cx="3960940" cy="646331"/>
          </a:xfrm>
          <a:prstGeom prst="rect">
            <a:avLst/>
          </a:prstGeom>
          <a:noFill/>
        </p:spPr>
        <p:txBody>
          <a:bodyPr wrap="none" rtlCol="0">
            <a:spAutoFit/>
          </a:bodyPr>
          <a:lstStyle/>
          <a:p>
            <a:r>
              <a:rPr lang="en-US" dirty="0" smtClean="0"/>
              <a:t>Stiletto Nights from Extreme music from </a:t>
            </a:r>
          </a:p>
          <a:p>
            <a:r>
              <a:rPr lang="en-US" dirty="0" smtClean="0"/>
              <a:t>Women (2002)</a:t>
            </a:r>
            <a:endParaRPr lang="en-US" dirty="0"/>
          </a:p>
        </p:txBody>
      </p:sp>
      <p:sp>
        <p:nvSpPr>
          <p:cNvPr id="3" name="TextBox 2"/>
          <p:cNvSpPr txBox="1"/>
          <p:nvPr/>
        </p:nvSpPr>
        <p:spPr>
          <a:xfrm>
            <a:off x="0" y="-9132"/>
            <a:ext cx="9144000" cy="2954655"/>
          </a:xfrm>
          <a:prstGeom prst="rect">
            <a:avLst/>
          </a:prstGeom>
          <a:noFill/>
        </p:spPr>
        <p:txBody>
          <a:bodyPr wrap="square" rtlCol="0">
            <a:spAutoFit/>
          </a:bodyPr>
          <a:lstStyle/>
          <a:p>
            <a:r>
              <a:rPr lang="en-US" sz="2400" dirty="0"/>
              <a:t>Gender relations are a process in which ‘masculinity and femininity are descriptions of categories that are continually constructed, negotiated or renegotiated’ (</a:t>
            </a:r>
            <a:r>
              <a:rPr lang="en-US" sz="2400" dirty="0" err="1"/>
              <a:t>Ormrod</a:t>
            </a:r>
            <a:r>
              <a:rPr lang="en-US" sz="2400" dirty="0"/>
              <a:t>, 1994</a:t>
            </a:r>
            <a:r>
              <a:rPr lang="en-US" sz="2400" dirty="0" smtClean="0"/>
              <a:t>)</a:t>
            </a:r>
          </a:p>
          <a:p>
            <a:endParaRPr lang="en-GB" sz="2400" dirty="0"/>
          </a:p>
          <a:p>
            <a:r>
              <a:rPr lang="en-US" sz="2400" dirty="0" smtClean="0">
                <a:latin typeface="Calibri" charset="0"/>
              </a:rPr>
              <a:t>Researcher </a:t>
            </a:r>
            <a:r>
              <a:rPr lang="en-US" sz="2400" dirty="0">
                <a:latin typeface="Calibri" charset="0"/>
              </a:rPr>
              <a:t>Cecilia Bjorck claims girls are </a:t>
            </a:r>
            <a:r>
              <a:rPr lang="en-US" sz="2400" dirty="0" smtClean="0">
                <a:latin typeface="Calibri" charset="0"/>
              </a:rPr>
              <a:t>“</a:t>
            </a:r>
            <a:r>
              <a:rPr lang="en-US" sz="2400" dirty="0">
                <a:latin typeface="Calibri" charset="0"/>
              </a:rPr>
              <a:t>conditioned to produce certain sounds</a:t>
            </a:r>
            <a:r>
              <a:rPr lang="en-US" sz="2400" dirty="0" smtClean="0">
                <a:latin typeface="Calibri" charset="0"/>
              </a:rPr>
              <a:t>, while </a:t>
            </a:r>
            <a:r>
              <a:rPr lang="en-US" sz="2400" dirty="0">
                <a:latin typeface="Calibri" charset="0"/>
              </a:rPr>
              <a:t>other, aggressive or louder, sounds are </a:t>
            </a:r>
            <a:r>
              <a:rPr lang="en-US" sz="2400" dirty="0" smtClean="0">
                <a:latin typeface="Calibri" charset="0"/>
              </a:rPr>
              <a:t>still </a:t>
            </a:r>
            <a:r>
              <a:rPr lang="en-US" sz="2400" dirty="0">
                <a:latin typeface="Calibri" charset="0"/>
              </a:rPr>
              <a:t>unexplored or out of reach.”</a:t>
            </a:r>
          </a:p>
          <a:p>
            <a:endParaRPr lang="en-US" dirty="0"/>
          </a:p>
        </p:txBody>
      </p:sp>
      <p:pic>
        <p:nvPicPr>
          <p:cNvPr id="2" name="Picture 1" descr="emfw.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135711"/>
            <a:ext cx="9144000" cy="2722289"/>
          </a:xfrm>
          <a:prstGeom prst="rect">
            <a:avLst/>
          </a:prstGeom>
        </p:spPr>
      </p:pic>
    </p:spTree>
    <p:extLst>
      <p:ext uri="{BB962C8B-B14F-4D97-AF65-F5344CB8AC3E}">
        <p14:creationId xmlns:p14="http://schemas.microsoft.com/office/powerpoint/2010/main" val="2667950093"/>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52040"/>
            <a:ext cx="9144000" cy="6805960"/>
          </a:xfrm>
        </p:spPr>
        <p:txBody>
          <a:bodyPr>
            <a:normAutofit fontScale="62500" lnSpcReduction="20000"/>
          </a:bodyPr>
          <a:lstStyle/>
          <a:p>
            <a:pPr marL="0" indent="0">
              <a:buNone/>
            </a:pPr>
            <a:r>
              <a:rPr lang="en-GB" u="sng" dirty="0" smtClean="0"/>
              <a:t>Redacted Bibliography</a:t>
            </a:r>
            <a:endParaRPr lang="en-GB" dirty="0"/>
          </a:p>
          <a:p>
            <a:pPr marL="0" indent="0">
              <a:buNone/>
            </a:pPr>
            <a:r>
              <a:rPr lang="en-GB" dirty="0"/>
              <a:t> </a:t>
            </a:r>
            <a:endParaRPr lang="en-GB" dirty="0" smtClean="0"/>
          </a:p>
          <a:p>
            <a:pPr marL="0" indent="0">
              <a:buNone/>
            </a:pPr>
            <a:r>
              <a:rPr lang="en-GB" dirty="0"/>
              <a:t>Armstrong, Victoria (2011) </a:t>
            </a:r>
            <a:r>
              <a:rPr lang="en-GB" b="1" dirty="0"/>
              <a:t>Technology and the gendering of music education. </a:t>
            </a:r>
            <a:r>
              <a:rPr lang="en-GB" dirty="0"/>
              <a:t>Ashgate</a:t>
            </a:r>
            <a:r>
              <a:rPr lang="en-GB" dirty="0" smtClean="0"/>
              <a:t>.</a:t>
            </a:r>
          </a:p>
          <a:p>
            <a:pPr marL="0" indent="0">
              <a:buNone/>
            </a:pPr>
            <a:endParaRPr lang="en-GB" dirty="0"/>
          </a:p>
          <a:p>
            <a:pPr marL="0" indent="0">
              <a:buNone/>
            </a:pPr>
            <a:r>
              <a:rPr lang="en-GB" dirty="0" smtClean="0"/>
              <a:t>Dzuvweovix, Lina et. Al (2005) </a:t>
            </a:r>
            <a:r>
              <a:rPr lang="en-GB" b="1" dirty="0" smtClean="0"/>
              <a:t>Her Noise. </a:t>
            </a:r>
            <a:r>
              <a:rPr lang="en-GB" dirty="0" smtClean="0"/>
              <a:t>Forma Arts and Media</a:t>
            </a:r>
          </a:p>
          <a:p>
            <a:pPr marL="0" indent="0">
              <a:buNone/>
            </a:pPr>
            <a:endParaRPr lang="en-GB" dirty="0"/>
          </a:p>
          <a:p>
            <a:pPr marL="0" indent="0">
              <a:buNone/>
            </a:pPr>
            <a:r>
              <a:rPr lang="en-GB" dirty="0" smtClean="0"/>
              <a:t>Farrugia</a:t>
            </a:r>
            <a:r>
              <a:rPr lang="en-GB" dirty="0"/>
              <a:t>, Rebekah (2012) </a:t>
            </a:r>
            <a:r>
              <a:rPr lang="en-GB" b="1" dirty="0"/>
              <a:t>Beyond the Dance Floor: Female DJS, Technology and Electronic Dance Music Culture</a:t>
            </a:r>
            <a:r>
              <a:rPr lang="en-GB" dirty="0" smtClean="0"/>
              <a:t>. Intellect.</a:t>
            </a:r>
          </a:p>
          <a:p>
            <a:pPr marL="0" indent="0">
              <a:buNone/>
            </a:pPr>
            <a:endParaRPr lang="en-GB" dirty="0" smtClean="0"/>
          </a:p>
          <a:p>
            <a:pPr marL="0" indent="0">
              <a:buNone/>
            </a:pPr>
            <a:r>
              <a:rPr lang="en-GB" dirty="0" smtClean="0"/>
              <a:t>Green</a:t>
            </a:r>
            <a:r>
              <a:rPr lang="en-GB" dirty="0"/>
              <a:t>, Lucy (1997) </a:t>
            </a:r>
            <a:r>
              <a:rPr lang="en-GB" b="1" dirty="0"/>
              <a:t>Music, gender, education</a:t>
            </a:r>
            <a:r>
              <a:rPr lang="en-GB" dirty="0"/>
              <a:t>. Oxford University Press</a:t>
            </a:r>
          </a:p>
          <a:p>
            <a:pPr marL="0" indent="0">
              <a:buNone/>
            </a:pPr>
            <a:endParaRPr lang="en-GB" dirty="0" smtClean="0"/>
          </a:p>
          <a:p>
            <a:pPr marL="0" indent="0">
              <a:buNone/>
            </a:pPr>
            <a:r>
              <a:rPr lang="en-GB" dirty="0" smtClean="0"/>
              <a:t>Gurian</a:t>
            </a:r>
            <a:r>
              <a:rPr lang="en-GB" dirty="0"/>
              <a:t>, Micheal et. al (2011). </a:t>
            </a:r>
            <a:r>
              <a:rPr lang="en-GB" b="1" dirty="0"/>
              <a:t>Boys and girls learn differently. </a:t>
            </a:r>
            <a:r>
              <a:rPr lang="en-GB" dirty="0"/>
              <a:t>Jossey Bass.</a:t>
            </a:r>
          </a:p>
          <a:p>
            <a:pPr marL="0" indent="0">
              <a:buNone/>
            </a:pPr>
            <a:endParaRPr lang="en-GB" dirty="0" smtClean="0"/>
          </a:p>
          <a:p>
            <a:pPr marL="0" indent="0">
              <a:buNone/>
            </a:pPr>
            <a:r>
              <a:rPr lang="en-GB" dirty="0" smtClean="0"/>
              <a:t>Oliveros, Pauline (1995) </a:t>
            </a:r>
            <a:r>
              <a:rPr lang="en-GB" b="1" dirty="0" smtClean="0"/>
              <a:t>Deep Listening: A composers sound practice. </a:t>
            </a:r>
            <a:r>
              <a:rPr lang="en-GB" dirty="0" smtClean="0"/>
              <a:t>iUniverse</a:t>
            </a:r>
          </a:p>
          <a:p>
            <a:pPr marL="0" indent="0">
              <a:buNone/>
            </a:pPr>
            <a:endParaRPr lang="en-GB" dirty="0"/>
          </a:p>
          <a:p>
            <a:pPr marL="0" indent="0">
              <a:buNone/>
            </a:pPr>
            <a:r>
              <a:rPr lang="en-GB" dirty="0" smtClean="0"/>
              <a:t>Robinson, Jane</a:t>
            </a:r>
            <a:r>
              <a:rPr lang="en-GB" b="1" dirty="0" smtClean="0"/>
              <a:t> </a:t>
            </a:r>
            <a:r>
              <a:rPr lang="en-GB" dirty="0"/>
              <a:t>(</a:t>
            </a:r>
            <a:r>
              <a:rPr lang="en-GB" dirty="0" smtClean="0"/>
              <a:t>2011) </a:t>
            </a:r>
            <a:r>
              <a:rPr lang="en-GB" b="1" dirty="0" smtClean="0"/>
              <a:t>A force to be reckoned with: A history of the women’s institute.</a:t>
            </a:r>
            <a:r>
              <a:rPr lang="en-GB" dirty="0" smtClean="0"/>
              <a:t> Virago.</a:t>
            </a:r>
          </a:p>
          <a:p>
            <a:pPr marL="0" indent="0">
              <a:buNone/>
            </a:pPr>
            <a:endParaRPr lang="en-GB" dirty="0"/>
          </a:p>
          <a:p>
            <a:pPr marL="0" indent="0">
              <a:buNone/>
            </a:pPr>
            <a:r>
              <a:rPr lang="en-GB" dirty="0" smtClean="0"/>
              <a:t>Rodgers, Tara </a:t>
            </a:r>
            <a:r>
              <a:rPr lang="en-GB" dirty="0"/>
              <a:t>(</a:t>
            </a:r>
            <a:r>
              <a:rPr lang="en-GB" dirty="0" smtClean="0"/>
              <a:t>2010) </a:t>
            </a:r>
            <a:r>
              <a:rPr lang="en-GB" b="1" dirty="0" smtClean="0"/>
              <a:t>Pink Noises: Women on electronic music and sound.</a:t>
            </a:r>
            <a:r>
              <a:rPr lang="en-GB" dirty="0" smtClean="0"/>
              <a:t> Continuum</a:t>
            </a:r>
          </a:p>
          <a:p>
            <a:pPr marL="0" indent="0">
              <a:buNone/>
            </a:pPr>
            <a:endParaRPr lang="en-GB" dirty="0"/>
          </a:p>
          <a:p>
            <a:pPr marL="0" indent="0">
              <a:buNone/>
            </a:pPr>
            <a:r>
              <a:rPr lang="en-GB" dirty="0" smtClean="0"/>
              <a:t>Whyte, Judith et. al </a:t>
            </a:r>
            <a:r>
              <a:rPr lang="en-GB" dirty="0"/>
              <a:t>(</a:t>
            </a:r>
            <a:r>
              <a:rPr lang="en-GB" dirty="0" smtClean="0"/>
              <a:t>1985) </a:t>
            </a:r>
            <a:r>
              <a:rPr lang="en-GB" b="1" dirty="0" smtClean="0"/>
              <a:t>Girl friendly Schooling.</a:t>
            </a:r>
            <a:r>
              <a:rPr lang="en-GB" dirty="0" smtClean="0"/>
              <a:t> Routledge. </a:t>
            </a:r>
          </a:p>
          <a:p>
            <a:pPr marL="0" indent="0">
              <a:buNone/>
            </a:pPr>
            <a:endParaRPr lang="en-GB" dirty="0" smtClean="0"/>
          </a:p>
          <a:p>
            <a:pPr marL="0" indent="0">
              <a:buNone/>
            </a:pPr>
            <a:endParaRPr lang="en-US" dirty="0"/>
          </a:p>
        </p:txBody>
      </p:sp>
    </p:spTree>
    <p:extLst>
      <p:ext uri="{BB962C8B-B14F-4D97-AF65-F5344CB8AC3E}">
        <p14:creationId xmlns:p14="http://schemas.microsoft.com/office/powerpoint/2010/main" val="318065069"/>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41454"/>
            <a:ext cx="9144000" cy="6816546"/>
          </a:xfrm>
        </p:spPr>
        <p:txBody>
          <a:bodyPr>
            <a:normAutofit fontScale="85000" lnSpcReduction="10000"/>
          </a:bodyPr>
          <a:lstStyle/>
          <a:p>
            <a:pPr marL="0" indent="0">
              <a:buNone/>
            </a:pPr>
            <a:r>
              <a:rPr lang="en-US" b="1" dirty="0" smtClean="0"/>
              <a:t>What is the value of a gendered musicology perspective? </a:t>
            </a:r>
          </a:p>
          <a:p>
            <a:pPr marL="0" indent="0">
              <a:buNone/>
            </a:pPr>
            <a:endParaRPr lang="en-US" dirty="0" smtClean="0"/>
          </a:p>
          <a:p>
            <a:r>
              <a:rPr lang="en-US" dirty="0" smtClean="0"/>
              <a:t>The paradox that undermines this presentation is that most female electronic musicians </a:t>
            </a:r>
            <a:r>
              <a:rPr lang="en-US" dirty="0"/>
              <a:t>w</a:t>
            </a:r>
            <a:r>
              <a:rPr lang="en-US" dirty="0" smtClean="0"/>
              <a:t>ant </a:t>
            </a:r>
            <a:r>
              <a:rPr lang="en-US" dirty="0"/>
              <a:t>to be accepted as a</a:t>
            </a:r>
            <a:r>
              <a:rPr lang="en-US" dirty="0" smtClean="0"/>
              <a:t>rtists in there own right rather </a:t>
            </a:r>
            <a:r>
              <a:rPr lang="en-US" dirty="0"/>
              <a:t>than a </a:t>
            </a:r>
            <a:r>
              <a:rPr lang="en-US" dirty="0" smtClean="0"/>
              <a:t>marginalized </a:t>
            </a:r>
            <a:r>
              <a:rPr lang="en-US" dirty="0"/>
              <a:t>women </a:t>
            </a:r>
            <a:r>
              <a:rPr lang="en-US" dirty="0" smtClean="0"/>
              <a:t>artist.</a:t>
            </a:r>
          </a:p>
          <a:p>
            <a:pPr marL="0" indent="0">
              <a:buNone/>
            </a:pPr>
            <a:endParaRPr lang="en-US" i="1" dirty="0"/>
          </a:p>
          <a:p>
            <a:r>
              <a:rPr lang="en-US" dirty="0"/>
              <a:t>Matthews questions the value and necessity of all-woman exhibitions. Such contexts, she insists, only “flag up the fact that there are so few women out there making sound work” and she doubts that these sorts of exhibitions will “inspire other women to get on with it”. “A few women showing within a group of men” Matthews concludes “could be more powerful in that matter”</a:t>
            </a:r>
            <a:endParaRPr lang="en-GB" dirty="0"/>
          </a:p>
          <a:p>
            <a:pPr marL="0" indent="0">
              <a:buNone/>
            </a:pPr>
            <a:endParaRPr lang="en-US" i="1" dirty="0" smtClean="0"/>
          </a:p>
          <a:p>
            <a:pPr marL="0" indent="0">
              <a:buNone/>
            </a:pPr>
            <a:endParaRPr lang="en-US" i="1" dirty="0" smtClean="0"/>
          </a:p>
          <a:p>
            <a:pPr marL="0" indent="0">
              <a:buNone/>
            </a:pPr>
            <a:r>
              <a:rPr lang="en-US" dirty="0"/>
              <a:t> </a:t>
            </a:r>
            <a:endParaRPr lang="en-GB" dirty="0"/>
          </a:p>
          <a:p>
            <a:pPr marL="0" indent="0">
              <a:buNone/>
            </a:pPr>
            <a:endParaRPr lang="en-US" dirty="0"/>
          </a:p>
          <a:p>
            <a:pPr marL="0" indent="0">
              <a:buNone/>
            </a:pPr>
            <a:endParaRPr lang="en-GB" dirty="0"/>
          </a:p>
          <a:p>
            <a:endParaRPr lang="en-US" dirty="0"/>
          </a:p>
        </p:txBody>
      </p:sp>
    </p:spTree>
    <p:extLst>
      <p:ext uri="{BB962C8B-B14F-4D97-AF65-F5344CB8AC3E}">
        <p14:creationId xmlns:p14="http://schemas.microsoft.com/office/powerpoint/2010/main" val="1696107022"/>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5450" y="122309"/>
            <a:ext cx="8802936" cy="553998"/>
          </a:xfrm>
          <a:prstGeom prst="rect">
            <a:avLst/>
          </a:prstGeom>
          <a:noFill/>
        </p:spPr>
        <p:txBody>
          <a:bodyPr wrap="none" rtlCol="0">
            <a:spAutoFit/>
          </a:bodyPr>
          <a:lstStyle/>
          <a:p>
            <a:r>
              <a:rPr lang="en-US" sz="3000" dirty="0" smtClean="0"/>
              <a:t>Kim Gordon Talks to Jim O’ </a:t>
            </a:r>
            <a:r>
              <a:rPr lang="en-US" sz="3000" dirty="0" err="1" smtClean="0"/>
              <a:t>Rourke</a:t>
            </a:r>
            <a:r>
              <a:rPr lang="en-US" sz="3000" dirty="0" smtClean="0"/>
              <a:t> about Men in Music</a:t>
            </a:r>
            <a:endParaRPr lang="en-US" sz="3000" dirty="0"/>
          </a:p>
        </p:txBody>
      </p:sp>
    </p:spTree>
    <p:extLst>
      <p:ext uri="{BB962C8B-B14F-4D97-AF65-F5344CB8AC3E}">
        <p14:creationId xmlns:p14="http://schemas.microsoft.com/office/powerpoint/2010/main" val="636397099"/>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84368"/>
            <a:ext cx="9144000" cy="992632"/>
          </a:xfrm>
        </p:spPr>
        <p:txBody>
          <a:bodyPr>
            <a:normAutofit/>
          </a:bodyPr>
          <a:lstStyle/>
          <a:p>
            <a:r>
              <a:rPr lang="en-US" sz="3600" dirty="0" smtClean="0"/>
              <a:t>Historical gendered musicological constructs</a:t>
            </a:r>
            <a:endParaRPr lang="en-US" sz="3600" dirty="0"/>
          </a:p>
        </p:txBody>
      </p:sp>
      <p:sp>
        <p:nvSpPr>
          <p:cNvPr id="3" name="Content Placeholder 2"/>
          <p:cNvSpPr>
            <a:spLocks noGrp="1"/>
          </p:cNvSpPr>
          <p:nvPr>
            <p:ph idx="1"/>
          </p:nvPr>
        </p:nvSpPr>
        <p:spPr>
          <a:xfrm>
            <a:off x="0" y="708264"/>
            <a:ext cx="9144001" cy="6149736"/>
          </a:xfrm>
        </p:spPr>
        <p:txBody>
          <a:bodyPr>
            <a:normAutofit fontScale="70000" lnSpcReduction="20000"/>
          </a:bodyPr>
          <a:lstStyle/>
          <a:p>
            <a:pPr marL="0" indent="0">
              <a:buNone/>
            </a:pPr>
            <a:r>
              <a:rPr lang="en-US" dirty="0"/>
              <a:t>Because men have had fewer historical domestic ties such as child rearing, they have been falsely assumed to be the “natural” proprietors of religion, ritual, politics and high culture</a:t>
            </a:r>
            <a:r>
              <a:rPr lang="en-US" dirty="0" smtClean="0"/>
              <a:t>.</a:t>
            </a:r>
          </a:p>
          <a:p>
            <a:pPr marL="0" indent="0">
              <a:buNone/>
            </a:pPr>
            <a:endParaRPr lang="en-US" dirty="0"/>
          </a:p>
          <a:p>
            <a:pPr marL="0" indent="0">
              <a:buNone/>
            </a:pPr>
            <a:r>
              <a:rPr lang="en-US" dirty="0" smtClean="0"/>
              <a:t>In less enlightened and liberated eras, the structural language of orchestral composition was aligned with masculine notions of “logical” harmony and counterpoint. A male canon (or pecking order of male minds) was established, with many composers in the romantic era producing heroic and bombastic music which glorified the myth of the male </a:t>
            </a:r>
            <a:r>
              <a:rPr lang="en-US" dirty="0"/>
              <a:t>composer (names such as Beethoven, </a:t>
            </a:r>
            <a:r>
              <a:rPr lang="en-US" dirty="0" smtClean="0"/>
              <a:t>Wagner were common currency, although visionary figures such as Hilegard von Bingem were historically ignored and maligned by the normative gaze of the male elite) </a:t>
            </a:r>
            <a:endParaRPr lang="en-US" dirty="0"/>
          </a:p>
          <a:p>
            <a:pPr marL="0" indent="0">
              <a:buNone/>
            </a:pPr>
            <a:endParaRPr lang="en-US" dirty="0" smtClean="0"/>
          </a:p>
          <a:p>
            <a:pPr marL="0" indent="0">
              <a:buNone/>
            </a:pPr>
            <a:r>
              <a:rPr lang="en-US" dirty="0" smtClean="0"/>
              <a:t>Lack of opportunities in terms of education, public performance, patronage and Institutional support has led to a culture of male </a:t>
            </a:r>
            <a:r>
              <a:rPr lang="en-US" dirty="0"/>
              <a:t>musical dominance </a:t>
            </a:r>
            <a:endParaRPr lang="en-US" dirty="0" smtClean="0"/>
          </a:p>
          <a:p>
            <a:pPr marL="0" indent="0">
              <a:buNone/>
            </a:pPr>
            <a:endParaRPr lang="en-GB" dirty="0"/>
          </a:p>
          <a:p>
            <a:pPr marL="0" indent="0">
              <a:buNone/>
            </a:pPr>
            <a:r>
              <a:rPr lang="en-US" dirty="0"/>
              <a:t>W</a:t>
            </a:r>
            <a:r>
              <a:rPr lang="en-US" dirty="0" smtClean="0"/>
              <a:t>omen in the western world since the 1900’s were generally </a:t>
            </a:r>
            <a:r>
              <a:rPr lang="en-US" dirty="0"/>
              <a:t>confined to the small forms of domestic music </a:t>
            </a:r>
            <a:r>
              <a:rPr lang="en-US" dirty="0" smtClean="0"/>
              <a:t>making</a:t>
            </a:r>
            <a:r>
              <a:rPr lang="en-US" dirty="0"/>
              <a:t> </a:t>
            </a:r>
            <a:r>
              <a:rPr lang="en-US" dirty="0" smtClean="0"/>
              <a:t>such as piano playing and singing. </a:t>
            </a:r>
            <a:endParaRPr lang="en-US" dirty="0"/>
          </a:p>
        </p:txBody>
      </p:sp>
    </p:spTree>
    <p:extLst>
      <p:ext uri="{BB962C8B-B14F-4D97-AF65-F5344CB8AC3E}">
        <p14:creationId xmlns:p14="http://schemas.microsoft.com/office/powerpoint/2010/main" val="217475600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2503</TotalTime>
  <Words>4115</Words>
  <Application>Microsoft Macintosh PowerPoint</Application>
  <PresentationFormat>On-screen Show (4:3)</PresentationFormat>
  <Paragraphs>337</Paragraphs>
  <Slides>63</Slides>
  <Notes>0</Notes>
  <HiddenSlides>0</HiddenSlides>
  <MMClips>0</MMClips>
  <ScaleCrop>false</ScaleCrop>
  <HeadingPairs>
    <vt:vector size="4" baseType="variant">
      <vt:variant>
        <vt:lpstr>Theme</vt:lpstr>
      </vt:variant>
      <vt:variant>
        <vt:i4>1</vt:i4>
      </vt:variant>
      <vt:variant>
        <vt:lpstr>Slide Titles</vt:lpstr>
      </vt:variant>
      <vt:variant>
        <vt:i4>63</vt:i4>
      </vt:variant>
    </vt:vector>
  </HeadingPairs>
  <TitlesOfParts>
    <vt:vector size="64" baseType="lpstr">
      <vt:lpstr>Office Theme</vt:lpstr>
      <vt:lpstr>Female Pioneers of Electronic Music: Tristan Burfield</vt:lpstr>
      <vt:lpstr>About Me: Tristan Burfield</vt:lpstr>
      <vt:lpstr>PowerPoint Presentation</vt:lpstr>
      <vt:lpstr>PowerPoint Presentation</vt:lpstr>
      <vt:lpstr>Reasons for lack of female participation in music technology and electronic music. </vt:lpstr>
      <vt:lpstr>Aim of the talk</vt:lpstr>
      <vt:lpstr>PowerPoint Presentation</vt:lpstr>
      <vt:lpstr>PowerPoint Presentation</vt:lpstr>
      <vt:lpstr>Historical gendered musicological constructs</vt:lpstr>
      <vt:lpstr>The gender assumptions of musical theory </vt:lpstr>
      <vt:lpstr>The masculine language of Electronic Music.</vt:lpstr>
      <vt:lpstr>A chronology of Female Pioneers of Electronic Music</vt:lpstr>
      <vt:lpstr>PowerPoint Presentation</vt:lpstr>
      <vt:lpstr>Daphne Oram (Born 1925-2003)</vt:lpstr>
      <vt:lpstr>PowerPoint Presentation</vt:lpstr>
      <vt:lpstr>Daphne Oram: Lego Builds it (1960)</vt:lpstr>
      <vt:lpstr>PowerPoint Presentation</vt:lpstr>
      <vt:lpstr>Practical Activity</vt:lpstr>
      <vt:lpstr>PowerPoint Presentation</vt:lpstr>
      <vt:lpstr>Delia Derbyshire (1937-2001) </vt:lpstr>
      <vt:lpstr>PowerPoint Presentation</vt:lpstr>
      <vt:lpstr>PowerPoint Presentation</vt:lpstr>
      <vt:lpstr>Doctor Who Theme (1963) Delia Derbyshire</vt:lpstr>
      <vt:lpstr>I.E.E 1OO: An example of Music as Maths (1971).</vt:lpstr>
      <vt:lpstr>Delia Derbyshire: Dance of Noah (1971)  Re-discovered after her death, this recording has a strangely modern IDM  feeling. </vt:lpstr>
      <vt:lpstr>PowerPoint Presentation</vt:lpstr>
      <vt:lpstr>PowerPoint Presentation</vt:lpstr>
      <vt:lpstr>Pauline Oliveros</vt:lpstr>
      <vt:lpstr>Deep Listening  </vt:lpstr>
      <vt:lpstr>PowerPoint Presentation</vt:lpstr>
      <vt:lpstr>Sound Fishes (1992)</vt:lpstr>
      <vt:lpstr>PowerPoint Presentation</vt:lpstr>
      <vt:lpstr>Christina Kubisch</vt:lpstr>
      <vt:lpstr>PowerPoint Presentation</vt:lpstr>
      <vt:lpstr>Practical Activity</vt:lpstr>
      <vt:lpstr>PowerPoint Presentation</vt:lpstr>
      <vt:lpstr>Laurie Anderson</vt:lpstr>
      <vt:lpstr>PowerPoint Presentation</vt:lpstr>
      <vt:lpstr>PowerPoint Presentation</vt:lpstr>
      <vt:lpstr>PowerPoint Presentation</vt:lpstr>
      <vt:lpstr>PowerPoint Presentation</vt:lpstr>
      <vt:lpstr>Voice manipulation workshop</vt:lpstr>
      <vt:lpstr>PowerPoint Presentation</vt:lpstr>
      <vt:lpstr>PowerPoint Presentation</vt:lpstr>
      <vt:lpstr>PowerPoint Presentation</vt:lpstr>
      <vt:lpstr>PowerPoint Presentation</vt:lpstr>
      <vt:lpstr>Marina Rosenfeld (Active 1993- present) </vt:lpstr>
      <vt:lpstr>Sheer Frost Orchestra</vt:lpstr>
      <vt:lpstr>PowerPoint Presentation</vt:lpstr>
      <vt:lpstr>Video of Sheer Frost Orchestra</vt:lpstr>
      <vt:lpstr>PowerPoint Presentation</vt:lpstr>
      <vt:lpstr>PowerPoint Presentation</vt:lpstr>
      <vt:lpstr>PowerPoint Presentation</vt:lpstr>
      <vt:lpstr>PowerPoint Presentation</vt:lpstr>
      <vt:lpstr>Is there a female electronic sound?</vt:lpstr>
      <vt:lpstr>PowerPoint Presentation</vt:lpstr>
      <vt:lpstr>Electronic music and militarism </vt:lpstr>
      <vt:lpstr>Video of Luigi Russolo: Intonarumus (1913)</vt:lpstr>
      <vt:lpstr>PowerPoint Presentation</vt:lpstr>
      <vt:lpstr>The misogynistic legacy of Japanese noise</vt:lpstr>
      <vt:lpstr>Revolution girl style, now! </vt:lpstr>
      <vt:lpstr>PowerPoint Presentation</vt:lpstr>
      <vt:lpstr>PowerPoint Presentation</vt:lpstr>
    </vt:vector>
  </TitlesOfParts>
  <Company>Anti Digital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Female Pioneers of Electronic Music: Tristan Burfield</dc:title>
  <dc:creator>Tristan  Burfield</dc:creator>
  <cp:lastModifiedBy>Tristan  Burfield</cp:lastModifiedBy>
  <cp:revision>182</cp:revision>
  <dcterms:created xsi:type="dcterms:W3CDTF">2013-06-06T18:24:22Z</dcterms:created>
  <dcterms:modified xsi:type="dcterms:W3CDTF">2013-07-03T17:30:43Z</dcterms:modified>
</cp:coreProperties>
</file>